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25" r:id="rId1"/>
  </p:sldMasterIdLst>
  <p:sldIdLst>
    <p:sldId id="256" r:id="rId2"/>
    <p:sldId id="257" r:id="rId3"/>
    <p:sldId id="272" r:id="rId4"/>
    <p:sldId id="267" r:id="rId5"/>
    <p:sldId id="260" r:id="rId6"/>
    <p:sldId id="268" r:id="rId7"/>
    <p:sldId id="261" r:id="rId8"/>
    <p:sldId id="270" r:id="rId9"/>
    <p:sldId id="271" r:id="rId10"/>
    <p:sldId id="265" r:id="rId11"/>
    <p:sldId id="266"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66" d="100"/>
          <a:sy n="66" d="100"/>
        </p:scale>
        <p:origin x="1280" y="4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C1657BE-01D8-4B1C-B813-D99905BBFF86}" type="doc">
      <dgm:prSet loTypeId="urn:microsoft.com/office/officeart/2005/8/layout/vList2" loCatId="list" qsTypeId="urn:microsoft.com/office/officeart/2005/8/quickstyle/simple4" qsCatId="simple" csTypeId="urn:microsoft.com/office/officeart/2005/8/colors/colorful5" csCatId="colorful"/>
      <dgm:spPr/>
      <dgm:t>
        <a:bodyPr/>
        <a:lstStyle/>
        <a:p>
          <a:endParaRPr lang="en-US"/>
        </a:p>
      </dgm:t>
    </dgm:pt>
    <dgm:pt modelId="{4B3D0B92-B08D-4FE4-A73C-EB93E44D23EB}">
      <dgm:prSet/>
      <dgm:spPr/>
      <dgm:t>
        <a:bodyPr/>
        <a:lstStyle/>
        <a:p>
          <a:r>
            <a:rPr lang="en-US" dirty="0"/>
            <a:t>15+ million people aged 60+ in Pakistan (7% of population).</a:t>
          </a:r>
        </a:p>
      </dgm:t>
    </dgm:pt>
    <dgm:pt modelId="{FCA6BE60-8A9F-4712-9DE2-9A21979F2571}" type="parTrans" cxnId="{B1FD4854-B310-4C56-811F-F388D1A6FB32}">
      <dgm:prSet/>
      <dgm:spPr/>
      <dgm:t>
        <a:bodyPr/>
        <a:lstStyle/>
        <a:p>
          <a:endParaRPr lang="en-US"/>
        </a:p>
      </dgm:t>
    </dgm:pt>
    <dgm:pt modelId="{00F1C5D1-6E92-4248-9449-CCC10C76AEE8}" type="sibTrans" cxnId="{B1FD4854-B310-4C56-811F-F388D1A6FB32}">
      <dgm:prSet/>
      <dgm:spPr/>
      <dgm:t>
        <a:bodyPr/>
        <a:lstStyle/>
        <a:p>
          <a:endParaRPr lang="en-US"/>
        </a:p>
      </dgm:t>
    </dgm:pt>
    <dgm:pt modelId="{E69AB6ED-6C74-4A30-BA28-A54F40F13C1B}">
      <dgm:prSet/>
      <dgm:spPr/>
      <dgm:t>
        <a:bodyPr/>
        <a:lstStyle/>
        <a:p>
          <a:r>
            <a:rPr lang="en-US"/>
            <a:t>Older women face triple disadvantage: age, gender, poverty.</a:t>
          </a:r>
        </a:p>
      </dgm:t>
    </dgm:pt>
    <dgm:pt modelId="{C6010064-1B0F-4483-9A2B-3E09C8D3415C}" type="parTrans" cxnId="{CB557ABE-20B0-4170-AC9B-F90551707D7F}">
      <dgm:prSet/>
      <dgm:spPr/>
      <dgm:t>
        <a:bodyPr/>
        <a:lstStyle/>
        <a:p>
          <a:endParaRPr lang="en-US"/>
        </a:p>
      </dgm:t>
    </dgm:pt>
    <dgm:pt modelId="{D84870B1-B297-48CE-9AD6-A5C4A99F4864}" type="sibTrans" cxnId="{CB557ABE-20B0-4170-AC9B-F90551707D7F}">
      <dgm:prSet/>
      <dgm:spPr/>
      <dgm:t>
        <a:bodyPr/>
        <a:lstStyle/>
        <a:p>
          <a:endParaRPr lang="en-US"/>
        </a:p>
      </dgm:t>
    </dgm:pt>
    <dgm:pt modelId="{C151DF0C-8F06-4487-8C49-2B0E06DB2DB0}">
      <dgm:prSet/>
      <dgm:spPr/>
      <dgm:t>
        <a:bodyPr/>
        <a:lstStyle/>
        <a:p>
          <a:r>
            <a:rPr lang="en-US"/>
            <a:t>Rights guaranteed by law but often ignored in practice.</a:t>
          </a:r>
        </a:p>
      </dgm:t>
    </dgm:pt>
    <dgm:pt modelId="{0B356000-6DAA-491F-A2B0-21C1A61DE14F}" type="parTrans" cxnId="{125B3320-449C-4060-ABF1-9C828559395A}">
      <dgm:prSet/>
      <dgm:spPr/>
      <dgm:t>
        <a:bodyPr/>
        <a:lstStyle/>
        <a:p>
          <a:endParaRPr lang="en-US"/>
        </a:p>
      </dgm:t>
    </dgm:pt>
    <dgm:pt modelId="{12F71223-F1C5-4C07-8824-36D0B127D3D1}" type="sibTrans" cxnId="{125B3320-449C-4060-ABF1-9C828559395A}">
      <dgm:prSet/>
      <dgm:spPr/>
      <dgm:t>
        <a:bodyPr/>
        <a:lstStyle/>
        <a:p>
          <a:endParaRPr lang="en-US"/>
        </a:p>
      </dgm:t>
    </dgm:pt>
    <dgm:pt modelId="{0730A15A-23F1-4020-9D96-FD5AF51D07CD}" type="pres">
      <dgm:prSet presAssocID="{5C1657BE-01D8-4B1C-B813-D99905BBFF86}" presName="linear" presStyleCnt="0">
        <dgm:presLayoutVars>
          <dgm:animLvl val="lvl"/>
          <dgm:resizeHandles val="exact"/>
        </dgm:presLayoutVars>
      </dgm:prSet>
      <dgm:spPr/>
      <dgm:t>
        <a:bodyPr/>
        <a:lstStyle/>
        <a:p>
          <a:endParaRPr lang="en-US"/>
        </a:p>
      </dgm:t>
    </dgm:pt>
    <dgm:pt modelId="{FD14DAEC-CBEC-4086-8D46-01D2E8CC1A0A}" type="pres">
      <dgm:prSet presAssocID="{4B3D0B92-B08D-4FE4-A73C-EB93E44D23EB}" presName="parentText" presStyleLbl="node1" presStyleIdx="0" presStyleCnt="3">
        <dgm:presLayoutVars>
          <dgm:chMax val="0"/>
          <dgm:bulletEnabled val="1"/>
        </dgm:presLayoutVars>
      </dgm:prSet>
      <dgm:spPr/>
      <dgm:t>
        <a:bodyPr/>
        <a:lstStyle/>
        <a:p>
          <a:endParaRPr lang="en-US"/>
        </a:p>
      </dgm:t>
    </dgm:pt>
    <dgm:pt modelId="{C7A7804F-5F07-49AE-AC91-52330D85EC51}" type="pres">
      <dgm:prSet presAssocID="{00F1C5D1-6E92-4248-9449-CCC10C76AEE8}" presName="spacer" presStyleCnt="0"/>
      <dgm:spPr/>
    </dgm:pt>
    <dgm:pt modelId="{3C1543FF-ACF0-48C2-A7E1-BDE914173499}" type="pres">
      <dgm:prSet presAssocID="{E69AB6ED-6C74-4A30-BA28-A54F40F13C1B}" presName="parentText" presStyleLbl="node1" presStyleIdx="1" presStyleCnt="3">
        <dgm:presLayoutVars>
          <dgm:chMax val="0"/>
          <dgm:bulletEnabled val="1"/>
        </dgm:presLayoutVars>
      </dgm:prSet>
      <dgm:spPr/>
      <dgm:t>
        <a:bodyPr/>
        <a:lstStyle/>
        <a:p>
          <a:endParaRPr lang="en-US"/>
        </a:p>
      </dgm:t>
    </dgm:pt>
    <dgm:pt modelId="{C5D7474B-3F20-4AA2-8CA5-2A2AC297FE5D}" type="pres">
      <dgm:prSet presAssocID="{D84870B1-B297-48CE-9AD6-A5C4A99F4864}" presName="spacer" presStyleCnt="0"/>
      <dgm:spPr/>
    </dgm:pt>
    <dgm:pt modelId="{DD7C0953-E0FB-489B-BA76-27D030CF74F3}" type="pres">
      <dgm:prSet presAssocID="{C151DF0C-8F06-4487-8C49-2B0E06DB2DB0}" presName="parentText" presStyleLbl="node1" presStyleIdx="2" presStyleCnt="3">
        <dgm:presLayoutVars>
          <dgm:chMax val="0"/>
          <dgm:bulletEnabled val="1"/>
        </dgm:presLayoutVars>
      </dgm:prSet>
      <dgm:spPr/>
      <dgm:t>
        <a:bodyPr/>
        <a:lstStyle/>
        <a:p>
          <a:endParaRPr lang="en-US"/>
        </a:p>
      </dgm:t>
    </dgm:pt>
  </dgm:ptLst>
  <dgm:cxnLst>
    <dgm:cxn modelId="{1005389D-F7F5-4495-BB7D-5895517B41C2}" type="presOf" srcId="{E69AB6ED-6C74-4A30-BA28-A54F40F13C1B}" destId="{3C1543FF-ACF0-48C2-A7E1-BDE914173499}" srcOrd="0" destOrd="0" presId="urn:microsoft.com/office/officeart/2005/8/layout/vList2"/>
    <dgm:cxn modelId="{82BBE85F-3F26-4B69-BA93-E6AABD3E1C30}" type="presOf" srcId="{C151DF0C-8F06-4487-8C49-2B0E06DB2DB0}" destId="{DD7C0953-E0FB-489B-BA76-27D030CF74F3}" srcOrd="0" destOrd="0" presId="urn:microsoft.com/office/officeart/2005/8/layout/vList2"/>
    <dgm:cxn modelId="{125B3320-449C-4060-ABF1-9C828559395A}" srcId="{5C1657BE-01D8-4B1C-B813-D99905BBFF86}" destId="{C151DF0C-8F06-4487-8C49-2B0E06DB2DB0}" srcOrd="2" destOrd="0" parTransId="{0B356000-6DAA-491F-A2B0-21C1A61DE14F}" sibTransId="{12F71223-F1C5-4C07-8824-36D0B127D3D1}"/>
    <dgm:cxn modelId="{CCD6B88C-EF51-4194-9B6E-8D641AF9144B}" type="presOf" srcId="{5C1657BE-01D8-4B1C-B813-D99905BBFF86}" destId="{0730A15A-23F1-4020-9D96-FD5AF51D07CD}" srcOrd="0" destOrd="0" presId="urn:microsoft.com/office/officeart/2005/8/layout/vList2"/>
    <dgm:cxn modelId="{B1FD4854-B310-4C56-811F-F388D1A6FB32}" srcId="{5C1657BE-01D8-4B1C-B813-D99905BBFF86}" destId="{4B3D0B92-B08D-4FE4-A73C-EB93E44D23EB}" srcOrd="0" destOrd="0" parTransId="{FCA6BE60-8A9F-4712-9DE2-9A21979F2571}" sibTransId="{00F1C5D1-6E92-4248-9449-CCC10C76AEE8}"/>
    <dgm:cxn modelId="{CB557ABE-20B0-4170-AC9B-F90551707D7F}" srcId="{5C1657BE-01D8-4B1C-B813-D99905BBFF86}" destId="{E69AB6ED-6C74-4A30-BA28-A54F40F13C1B}" srcOrd="1" destOrd="0" parTransId="{C6010064-1B0F-4483-9A2B-3E09C8D3415C}" sibTransId="{D84870B1-B297-48CE-9AD6-A5C4A99F4864}"/>
    <dgm:cxn modelId="{4E552FCA-60FA-4D64-801C-F12C8C733168}" type="presOf" srcId="{4B3D0B92-B08D-4FE4-A73C-EB93E44D23EB}" destId="{FD14DAEC-CBEC-4086-8D46-01D2E8CC1A0A}" srcOrd="0" destOrd="0" presId="urn:microsoft.com/office/officeart/2005/8/layout/vList2"/>
    <dgm:cxn modelId="{37CD28EB-81FE-42C1-88E5-EC2DD39C7893}" type="presParOf" srcId="{0730A15A-23F1-4020-9D96-FD5AF51D07CD}" destId="{FD14DAEC-CBEC-4086-8D46-01D2E8CC1A0A}" srcOrd="0" destOrd="0" presId="urn:microsoft.com/office/officeart/2005/8/layout/vList2"/>
    <dgm:cxn modelId="{C50C550A-7D08-406A-9E38-2C1A8E582AB5}" type="presParOf" srcId="{0730A15A-23F1-4020-9D96-FD5AF51D07CD}" destId="{C7A7804F-5F07-49AE-AC91-52330D85EC51}" srcOrd="1" destOrd="0" presId="urn:microsoft.com/office/officeart/2005/8/layout/vList2"/>
    <dgm:cxn modelId="{D4DBC5DE-2E03-43BE-A0BB-542362837B89}" type="presParOf" srcId="{0730A15A-23F1-4020-9D96-FD5AF51D07CD}" destId="{3C1543FF-ACF0-48C2-A7E1-BDE914173499}" srcOrd="2" destOrd="0" presId="urn:microsoft.com/office/officeart/2005/8/layout/vList2"/>
    <dgm:cxn modelId="{55300A8A-E5A9-4280-9C98-BBD052E8852B}" type="presParOf" srcId="{0730A15A-23F1-4020-9D96-FD5AF51D07CD}" destId="{C5D7474B-3F20-4AA2-8CA5-2A2AC297FE5D}" srcOrd="3" destOrd="0" presId="urn:microsoft.com/office/officeart/2005/8/layout/vList2"/>
    <dgm:cxn modelId="{EFCC65F0-42AD-498F-94AC-3231FE7BB692}" type="presParOf" srcId="{0730A15A-23F1-4020-9D96-FD5AF51D07CD}" destId="{DD7C0953-E0FB-489B-BA76-27D030CF74F3}"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545F014-7372-4606-8EAE-A832980DAF6A}" type="doc">
      <dgm:prSet loTypeId="urn:microsoft.com/office/officeart/2005/8/layout/vList2" loCatId="list" qsTypeId="urn:microsoft.com/office/officeart/2005/8/quickstyle/simple1" qsCatId="simple" csTypeId="urn:microsoft.com/office/officeart/2005/8/colors/colorful1" csCatId="colorful"/>
      <dgm:spPr/>
      <dgm:t>
        <a:bodyPr/>
        <a:lstStyle/>
        <a:p>
          <a:endParaRPr lang="en-US"/>
        </a:p>
      </dgm:t>
    </dgm:pt>
    <dgm:pt modelId="{7A79812E-A2FE-4E4C-96FC-205D18B186CE}">
      <dgm:prSet/>
      <dgm:spPr/>
      <dgm:t>
        <a:bodyPr/>
        <a:lstStyle/>
        <a:p>
          <a:r>
            <a:rPr lang="en-US"/>
            <a:t>Right to social protection (pensions, assistance).</a:t>
          </a:r>
        </a:p>
      </dgm:t>
    </dgm:pt>
    <dgm:pt modelId="{4A1F5761-BBC8-4CB4-89B6-65F6CD4D2FD9}" type="parTrans" cxnId="{D6CADD9D-9150-42BC-AE45-8DD9F706FBC8}">
      <dgm:prSet/>
      <dgm:spPr/>
      <dgm:t>
        <a:bodyPr/>
        <a:lstStyle/>
        <a:p>
          <a:endParaRPr lang="en-US"/>
        </a:p>
      </dgm:t>
    </dgm:pt>
    <dgm:pt modelId="{92B93EC9-9325-46C6-850E-318C76DF0732}" type="sibTrans" cxnId="{D6CADD9D-9150-42BC-AE45-8DD9F706FBC8}">
      <dgm:prSet/>
      <dgm:spPr/>
      <dgm:t>
        <a:bodyPr/>
        <a:lstStyle/>
        <a:p>
          <a:endParaRPr lang="en-US"/>
        </a:p>
      </dgm:t>
    </dgm:pt>
    <dgm:pt modelId="{F5BCAE33-9D80-47C3-B55F-C2B6D0B13928}">
      <dgm:prSet/>
      <dgm:spPr/>
      <dgm:t>
        <a:bodyPr/>
        <a:lstStyle/>
        <a:p>
          <a:r>
            <a:rPr lang="en-US"/>
            <a:t>Right to healthcare (geriatric &amp; reproductive).</a:t>
          </a:r>
        </a:p>
      </dgm:t>
    </dgm:pt>
    <dgm:pt modelId="{17102614-C65F-4C24-B6B0-A32968F62CFB}" type="parTrans" cxnId="{CC39055C-1D08-4242-97A5-71D9F62808AB}">
      <dgm:prSet/>
      <dgm:spPr/>
      <dgm:t>
        <a:bodyPr/>
        <a:lstStyle/>
        <a:p>
          <a:endParaRPr lang="en-US"/>
        </a:p>
      </dgm:t>
    </dgm:pt>
    <dgm:pt modelId="{993981C8-78DC-4F76-A682-62514A1D8C85}" type="sibTrans" cxnId="{CC39055C-1D08-4242-97A5-71D9F62808AB}">
      <dgm:prSet/>
      <dgm:spPr/>
      <dgm:t>
        <a:bodyPr/>
        <a:lstStyle/>
        <a:p>
          <a:endParaRPr lang="en-US"/>
        </a:p>
      </dgm:t>
    </dgm:pt>
    <dgm:pt modelId="{96899468-5440-4B2E-B47C-FF8F3FFD720D}">
      <dgm:prSet/>
      <dgm:spPr/>
      <dgm:t>
        <a:bodyPr/>
        <a:lstStyle/>
        <a:p>
          <a:r>
            <a:rPr lang="en-US"/>
            <a:t>Right to family support &amp; dignity.</a:t>
          </a:r>
        </a:p>
      </dgm:t>
    </dgm:pt>
    <dgm:pt modelId="{E1ACEBC9-1BD1-4164-9127-03340B773034}" type="parTrans" cxnId="{3B4F8FE5-3A88-4C09-858D-B35D201B32FF}">
      <dgm:prSet/>
      <dgm:spPr/>
      <dgm:t>
        <a:bodyPr/>
        <a:lstStyle/>
        <a:p>
          <a:endParaRPr lang="en-US"/>
        </a:p>
      </dgm:t>
    </dgm:pt>
    <dgm:pt modelId="{0FD1CC6B-0D74-4808-9C0E-93401C25FEB2}" type="sibTrans" cxnId="{3B4F8FE5-3A88-4C09-858D-B35D201B32FF}">
      <dgm:prSet/>
      <dgm:spPr/>
      <dgm:t>
        <a:bodyPr/>
        <a:lstStyle/>
        <a:p>
          <a:endParaRPr lang="en-US"/>
        </a:p>
      </dgm:t>
    </dgm:pt>
    <dgm:pt modelId="{FC7AA748-DF26-478A-9FF0-6B2449DE24FB}">
      <dgm:prSet/>
      <dgm:spPr/>
      <dgm:t>
        <a:bodyPr/>
        <a:lstStyle/>
        <a:p>
          <a:r>
            <a:rPr lang="en-US"/>
            <a:t>Right to participation &amp; decision-making.</a:t>
          </a:r>
        </a:p>
      </dgm:t>
    </dgm:pt>
    <dgm:pt modelId="{5E0F3D6E-6429-4BAA-820E-DCBDD39BC343}" type="parTrans" cxnId="{F3CBF850-DF68-4D5B-A2A6-FD35C700726A}">
      <dgm:prSet/>
      <dgm:spPr/>
      <dgm:t>
        <a:bodyPr/>
        <a:lstStyle/>
        <a:p>
          <a:endParaRPr lang="en-US"/>
        </a:p>
      </dgm:t>
    </dgm:pt>
    <dgm:pt modelId="{EAECAC25-2276-4F23-B7D7-79319E1CEAD9}" type="sibTrans" cxnId="{F3CBF850-DF68-4D5B-A2A6-FD35C700726A}">
      <dgm:prSet/>
      <dgm:spPr/>
      <dgm:t>
        <a:bodyPr/>
        <a:lstStyle/>
        <a:p>
          <a:endParaRPr lang="en-US"/>
        </a:p>
      </dgm:t>
    </dgm:pt>
    <dgm:pt modelId="{8D146A84-8B3C-463C-A2AE-4C9DE7503E1A}">
      <dgm:prSet/>
      <dgm:spPr/>
      <dgm:t>
        <a:bodyPr/>
        <a:lstStyle/>
        <a:p>
          <a:r>
            <a:rPr lang="en-US"/>
            <a:t>Right to safety, inheritance, and property.</a:t>
          </a:r>
        </a:p>
      </dgm:t>
    </dgm:pt>
    <dgm:pt modelId="{106CD527-3D0F-4BBD-9418-E3DB01EBD473}" type="parTrans" cxnId="{171A0919-0C86-43A0-B6DF-7CD20B58CC4F}">
      <dgm:prSet/>
      <dgm:spPr/>
      <dgm:t>
        <a:bodyPr/>
        <a:lstStyle/>
        <a:p>
          <a:endParaRPr lang="en-US"/>
        </a:p>
      </dgm:t>
    </dgm:pt>
    <dgm:pt modelId="{BA5053C6-E3EA-42CE-ABF1-07BDD6A2B7A3}" type="sibTrans" cxnId="{171A0919-0C86-43A0-B6DF-7CD20B58CC4F}">
      <dgm:prSet/>
      <dgm:spPr/>
      <dgm:t>
        <a:bodyPr/>
        <a:lstStyle/>
        <a:p>
          <a:endParaRPr lang="en-US"/>
        </a:p>
      </dgm:t>
    </dgm:pt>
    <dgm:pt modelId="{C8BFF999-638B-4304-880E-3639D5E096D5}" type="pres">
      <dgm:prSet presAssocID="{0545F014-7372-4606-8EAE-A832980DAF6A}" presName="linear" presStyleCnt="0">
        <dgm:presLayoutVars>
          <dgm:animLvl val="lvl"/>
          <dgm:resizeHandles val="exact"/>
        </dgm:presLayoutVars>
      </dgm:prSet>
      <dgm:spPr/>
      <dgm:t>
        <a:bodyPr/>
        <a:lstStyle/>
        <a:p>
          <a:endParaRPr lang="en-US"/>
        </a:p>
      </dgm:t>
    </dgm:pt>
    <dgm:pt modelId="{7A5FE849-69E4-4521-AE33-25710617D40F}" type="pres">
      <dgm:prSet presAssocID="{7A79812E-A2FE-4E4C-96FC-205D18B186CE}" presName="parentText" presStyleLbl="node1" presStyleIdx="0" presStyleCnt="5">
        <dgm:presLayoutVars>
          <dgm:chMax val="0"/>
          <dgm:bulletEnabled val="1"/>
        </dgm:presLayoutVars>
      </dgm:prSet>
      <dgm:spPr/>
      <dgm:t>
        <a:bodyPr/>
        <a:lstStyle/>
        <a:p>
          <a:endParaRPr lang="en-US"/>
        </a:p>
      </dgm:t>
    </dgm:pt>
    <dgm:pt modelId="{81F46764-9192-40F5-898D-7BCAC2B13CBB}" type="pres">
      <dgm:prSet presAssocID="{92B93EC9-9325-46C6-850E-318C76DF0732}" presName="spacer" presStyleCnt="0"/>
      <dgm:spPr/>
    </dgm:pt>
    <dgm:pt modelId="{9D5C4FBC-1D3C-417F-B0A1-87C636D05A48}" type="pres">
      <dgm:prSet presAssocID="{F5BCAE33-9D80-47C3-B55F-C2B6D0B13928}" presName="parentText" presStyleLbl="node1" presStyleIdx="1" presStyleCnt="5">
        <dgm:presLayoutVars>
          <dgm:chMax val="0"/>
          <dgm:bulletEnabled val="1"/>
        </dgm:presLayoutVars>
      </dgm:prSet>
      <dgm:spPr/>
      <dgm:t>
        <a:bodyPr/>
        <a:lstStyle/>
        <a:p>
          <a:endParaRPr lang="en-US"/>
        </a:p>
      </dgm:t>
    </dgm:pt>
    <dgm:pt modelId="{7FBFFBE8-A837-4807-8647-5C380DD565B6}" type="pres">
      <dgm:prSet presAssocID="{993981C8-78DC-4F76-A682-62514A1D8C85}" presName="spacer" presStyleCnt="0"/>
      <dgm:spPr/>
    </dgm:pt>
    <dgm:pt modelId="{D5944B5C-2D34-4CFF-8240-0ED44F5F6237}" type="pres">
      <dgm:prSet presAssocID="{96899468-5440-4B2E-B47C-FF8F3FFD720D}" presName="parentText" presStyleLbl="node1" presStyleIdx="2" presStyleCnt="5">
        <dgm:presLayoutVars>
          <dgm:chMax val="0"/>
          <dgm:bulletEnabled val="1"/>
        </dgm:presLayoutVars>
      </dgm:prSet>
      <dgm:spPr/>
      <dgm:t>
        <a:bodyPr/>
        <a:lstStyle/>
        <a:p>
          <a:endParaRPr lang="en-US"/>
        </a:p>
      </dgm:t>
    </dgm:pt>
    <dgm:pt modelId="{01757D37-D490-4BB3-9C9B-9BD43C0D411D}" type="pres">
      <dgm:prSet presAssocID="{0FD1CC6B-0D74-4808-9C0E-93401C25FEB2}" presName="spacer" presStyleCnt="0"/>
      <dgm:spPr/>
    </dgm:pt>
    <dgm:pt modelId="{AE2BE896-A8F0-45F7-A57B-23B99AAD83A2}" type="pres">
      <dgm:prSet presAssocID="{FC7AA748-DF26-478A-9FF0-6B2449DE24FB}" presName="parentText" presStyleLbl="node1" presStyleIdx="3" presStyleCnt="5">
        <dgm:presLayoutVars>
          <dgm:chMax val="0"/>
          <dgm:bulletEnabled val="1"/>
        </dgm:presLayoutVars>
      </dgm:prSet>
      <dgm:spPr/>
      <dgm:t>
        <a:bodyPr/>
        <a:lstStyle/>
        <a:p>
          <a:endParaRPr lang="en-US"/>
        </a:p>
      </dgm:t>
    </dgm:pt>
    <dgm:pt modelId="{C64D117E-E0E4-4063-B06F-1A6DBEC4296C}" type="pres">
      <dgm:prSet presAssocID="{EAECAC25-2276-4F23-B7D7-79319E1CEAD9}" presName="spacer" presStyleCnt="0"/>
      <dgm:spPr/>
    </dgm:pt>
    <dgm:pt modelId="{F3D52B2D-A649-40C5-849F-D8B923D85111}" type="pres">
      <dgm:prSet presAssocID="{8D146A84-8B3C-463C-A2AE-4C9DE7503E1A}" presName="parentText" presStyleLbl="node1" presStyleIdx="4" presStyleCnt="5">
        <dgm:presLayoutVars>
          <dgm:chMax val="0"/>
          <dgm:bulletEnabled val="1"/>
        </dgm:presLayoutVars>
      </dgm:prSet>
      <dgm:spPr/>
      <dgm:t>
        <a:bodyPr/>
        <a:lstStyle/>
        <a:p>
          <a:endParaRPr lang="en-US"/>
        </a:p>
      </dgm:t>
    </dgm:pt>
  </dgm:ptLst>
  <dgm:cxnLst>
    <dgm:cxn modelId="{F3CBF850-DF68-4D5B-A2A6-FD35C700726A}" srcId="{0545F014-7372-4606-8EAE-A832980DAF6A}" destId="{FC7AA748-DF26-478A-9FF0-6B2449DE24FB}" srcOrd="3" destOrd="0" parTransId="{5E0F3D6E-6429-4BAA-820E-DCBDD39BC343}" sibTransId="{EAECAC25-2276-4F23-B7D7-79319E1CEAD9}"/>
    <dgm:cxn modelId="{3B4F8FE5-3A88-4C09-858D-B35D201B32FF}" srcId="{0545F014-7372-4606-8EAE-A832980DAF6A}" destId="{96899468-5440-4B2E-B47C-FF8F3FFD720D}" srcOrd="2" destOrd="0" parTransId="{E1ACEBC9-1BD1-4164-9127-03340B773034}" sibTransId="{0FD1CC6B-0D74-4808-9C0E-93401C25FEB2}"/>
    <dgm:cxn modelId="{F2C1D42F-1D35-4A86-B192-1B464FE823EA}" type="presOf" srcId="{7A79812E-A2FE-4E4C-96FC-205D18B186CE}" destId="{7A5FE849-69E4-4521-AE33-25710617D40F}" srcOrd="0" destOrd="0" presId="urn:microsoft.com/office/officeart/2005/8/layout/vList2"/>
    <dgm:cxn modelId="{BCB85076-AE1D-41E7-BEE8-8454D98CA270}" type="presOf" srcId="{96899468-5440-4B2E-B47C-FF8F3FFD720D}" destId="{D5944B5C-2D34-4CFF-8240-0ED44F5F6237}" srcOrd="0" destOrd="0" presId="urn:microsoft.com/office/officeart/2005/8/layout/vList2"/>
    <dgm:cxn modelId="{CC39055C-1D08-4242-97A5-71D9F62808AB}" srcId="{0545F014-7372-4606-8EAE-A832980DAF6A}" destId="{F5BCAE33-9D80-47C3-B55F-C2B6D0B13928}" srcOrd="1" destOrd="0" parTransId="{17102614-C65F-4C24-B6B0-A32968F62CFB}" sibTransId="{993981C8-78DC-4F76-A682-62514A1D8C85}"/>
    <dgm:cxn modelId="{171A0919-0C86-43A0-B6DF-7CD20B58CC4F}" srcId="{0545F014-7372-4606-8EAE-A832980DAF6A}" destId="{8D146A84-8B3C-463C-A2AE-4C9DE7503E1A}" srcOrd="4" destOrd="0" parTransId="{106CD527-3D0F-4BBD-9418-E3DB01EBD473}" sibTransId="{BA5053C6-E3EA-42CE-ABF1-07BDD6A2B7A3}"/>
    <dgm:cxn modelId="{D6CADD9D-9150-42BC-AE45-8DD9F706FBC8}" srcId="{0545F014-7372-4606-8EAE-A832980DAF6A}" destId="{7A79812E-A2FE-4E4C-96FC-205D18B186CE}" srcOrd="0" destOrd="0" parTransId="{4A1F5761-BBC8-4CB4-89B6-65F6CD4D2FD9}" sibTransId="{92B93EC9-9325-46C6-850E-318C76DF0732}"/>
    <dgm:cxn modelId="{C953D706-B4B0-4B5A-9EB6-386A31EB6338}" type="presOf" srcId="{FC7AA748-DF26-478A-9FF0-6B2449DE24FB}" destId="{AE2BE896-A8F0-45F7-A57B-23B99AAD83A2}" srcOrd="0" destOrd="0" presId="urn:microsoft.com/office/officeart/2005/8/layout/vList2"/>
    <dgm:cxn modelId="{B1D88AFF-4CB8-4A6E-B993-40899D861CEF}" type="presOf" srcId="{8D146A84-8B3C-463C-A2AE-4C9DE7503E1A}" destId="{F3D52B2D-A649-40C5-849F-D8B923D85111}" srcOrd="0" destOrd="0" presId="urn:microsoft.com/office/officeart/2005/8/layout/vList2"/>
    <dgm:cxn modelId="{E968BE8C-5FB8-45E6-97DF-4D7EE06FD137}" type="presOf" srcId="{F5BCAE33-9D80-47C3-B55F-C2B6D0B13928}" destId="{9D5C4FBC-1D3C-417F-B0A1-87C636D05A48}" srcOrd="0" destOrd="0" presId="urn:microsoft.com/office/officeart/2005/8/layout/vList2"/>
    <dgm:cxn modelId="{D848D45C-B3DD-469E-876E-AAC070414093}" type="presOf" srcId="{0545F014-7372-4606-8EAE-A832980DAF6A}" destId="{C8BFF999-638B-4304-880E-3639D5E096D5}" srcOrd="0" destOrd="0" presId="urn:microsoft.com/office/officeart/2005/8/layout/vList2"/>
    <dgm:cxn modelId="{807EFB4B-97DC-4A97-9CD8-B95A90E81643}" type="presParOf" srcId="{C8BFF999-638B-4304-880E-3639D5E096D5}" destId="{7A5FE849-69E4-4521-AE33-25710617D40F}" srcOrd="0" destOrd="0" presId="urn:microsoft.com/office/officeart/2005/8/layout/vList2"/>
    <dgm:cxn modelId="{BCFC9653-134A-4BBD-9325-DA989FED748E}" type="presParOf" srcId="{C8BFF999-638B-4304-880E-3639D5E096D5}" destId="{81F46764-9192-40F5-898D-7BCAC2B13CBB}" srcOrd="1" destOrd="0" presId="urn:microsoft.com/office/officeart/2005/8/layout/vList2"/>
    <dgm:cxn modelId="{C9675550-D5EA-48A7-9C8F-8524064A145C}" type="presParOf" srcId="{C8BFF999-638B-4304-880E-3639D5E096D5}" destId="{9D5C4FBC-1D3C-417F-B0A1-87C636D05A48}" srcOrd="2" destOrd="0" presId="urn:microsoft.com/office/officeart/2005/8/layout/vList2"/>
    <dgm:cxn modelId="{1C44CFDE-2E82-4797-ADDC-F5CADCD868AF}" type="presParOf" srcId="{C8BFF999-638B-4304-880E-3639D5E096D5}" destId="{7FBFFBE8-A837-4807-8647-5C380DD565B6}" srcOrd="3" destOrd="0" presId="urn:microsoft.com/office/officeart/2005/8/layout/vList2"/>
    <dgm:cxn modelId="{F197D711-E96F-4A49-B33D-1759D4CE2DB0}" type="presParOf" srcId="{C8BFF999-638B-4304-880E-3639D5E096D5}" destId="{D5944B5C-2D34-4CFF-8240-0ED44F5F6237}" srcOrd="4" destOrd="0" presId="urn:microsoft.com/office/officeart/2005/8/layout/vList2"/>
    <dgm:cxn modelId="{6C279759-CDC5-47B3-81BB-5817F5E0D03F}" type="presParOf" srcId="{C8BFF999-638B-4304-880E-3639D5E096D5}" destId="{01757D37-D490-4BB3-9C9B-9BD43C0D411D}" srcOrd="5" destOrd="0" presId="urn:microsoft.com/office/officeart/2005/8/layout/vList2"/>
    <dgm:cxn modelId="{F5E86A9B-ADC7-4BA7-87E5-60C1F2417016}" type="presParOf" srcId="{C8BFF999-638B-4304-880E-3639D5E096D5}" destId="{AE2BE896-A8F0-45F7-A57B-23B99AAD83A2}" srcOrd="6" destOrd="0" presId="urn:microsoft.com/office/officeart/2005/8/layout/vList2"/>
    <dgm:cxn modelId="{F2E3AB5A-E37B-4667-9A36-6BA2AAD6F001}" type="presParOf" srcId="{C8BFF999-638B-4304-880E-3639D5E096D5}" destId="{C64D117E-E0E4-4063-B06F-1A6DBEC4296C}" srcOrd="7" destOrd="0" presId="urn:microsoft.com/office/officeart/2005/8/layout/vList2"/>
    <dgm:cxn modelId="{BB3CBFA0-1277-40B2-9402-FF2C1BE4A84C}" type="presParOf" srcId="{C8BFF999-638B-4304-880E-3639D5E096D5}" destId="{F3D52B2D-A649-40C5-849F-D8B923D85111}"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9A212B3-454E-4365-8739-48DCB9B609D5}" type="doc">
      <dgm:prSet loTypeId="urn:microsoft.com/office/officeart/2008/layout/LinedList" loCatId="list" qsTypeId="urn:microsoft.com/office/officeart/2005/8/quickstyle/simple4" qsCatId="simple" csTypeId="urn:microsoft.com/office/officeart/2005/8/colors/accent2_2" csCatId="accent2"/>
      <dgm:spPr/>
      <dgm:t>
        <a:bodyPr/>
        <a:lstStyle/>
        <a:p>
          <a:endParaRPr lang="en-US"/>
        </a:p>
      </dgm:t>
    </dgm:pt>
    <dgm:pt modelId="{A56D522F-9677-4B07-979C-5C1F03403BDE}">
      <dgm:prSet/>
      <dgm:spPr/>
      <dgm:t>
        <a:bodyPr/>
        <a:lstStyle/>
        <a:p>
          <a:r>
            <a:rPr lang="en-US"/>
            <a:t>Economic insecurity: only 2.3% women get pensions.</a:t>
          </a:r>
        </a:p>
      </dgm:t>
    </dgm:pt>
    <dgm:pt modelId="{B10245B9-6871-4D59-8F95-47DFA95C2652}" type="parTrans" cxnId="{28D73812-5531-4858-BC95-FA95C2ADD7DF}">
      <dgm:prSet/>
      <dgm:spPr/>
      <dgm:t>
        <a:bodyPr/>
        <a:lstStyle/>
        <a:p>
          <a:endParaRPr lang="en-US"/>
        </a:p>
      </dgm:t>
    </dgm:pt>
    <dgm:pt modelId="{A9E48913-F208-4F70-B531-B1C451B978B0}" type="sibTrans" cxnId="{28D73812-5531-4858-BC95-FA95C2ADD7DF}">
      <dgm:prSet/>
      <dgm:spPr/>
      <dgm:t>
        <a:bodyPr/>
        <a:lstStyle/>
        <a:p>
          <a:endParaRPr lang="en-US"/>
        </a:p>
      </dgm:t>
    </dgm:pt>
    <dgm:pt modelId="{38AB8400-63E0-49B6-A2AE-C76C3027073C}">
      <dgm:prSet/>
      <dgm:spPr/>
      <dgm:t>
        <a:bodyPr/>
        <a:lstStyle/>
        <a:p>
          <a:r>
            <a:rPr lang="en-US"/>
            <a:t>Healthcare neglect: lack of specialized services.</a:t>
          </a:r>
        </a:p>
      </dgm:t>
    </dgm:pt>
    <dgm:pt modelId="{4A27E64E-2D44-4A08-96D6-0E9A3CACC9D8}" type="parTrans" cxnId="{2704238A-EA6E-48E2-A38C-82DEC797417E}">
      <dgm:prSet/>
      <dgm:spPr/>
      <dgm:t>
        <a:bodyPr/>
        <a:lstStyle/>
        <a:p>
          <a:endParaRPr lang="en-US"/>
        </a:p>
      </dgm:t>
    </dgm:pt>
    <dgm:pt modelId="{6F4FC76E-688B-4CF6-9849-82EDFF8F4E25}" type="sibTrans" cxnId="{2704238A-EA6E-48E2-A38C-82DEC797417E}">
      <dgm:prSet/>
      <dgm:spPr/>
      <dgm:t>
        <a:bodyPr/>
        <a:lstStyle/>
        <a:p>
          <a:endParaRPr lang="en-US"/>
        </a:p>
      </dgm:t>
    </dgm:pt>
    <dgm:pt modelId="{484C119E-C046-43A0-B6EE-0922E764DFCC}">
      <dgm:prSet/>
      <dgm:spPr/>
      <dgm:t>
        <a:bodyPr/>
        <a:lstStyle/>
        <a:p>
          <a:r>
            <a:rPr lang="en-US"/>
            <a:t>Social isolation: weakened family support.</a:t>
          </a:r>
        </a:p>
      </dgm:t>
    </dgm:pt>
    <dgm:pt modelId="{111F9F87-BDCE-4667-AD84-5CC0BBCF3A3C}" type="parTrans" cxnId="{2D1C7BCD-56E9-4D9D-879F-838B44BFFDF7}">
      <dgm:prSet/>
      <dgm:spPr/>
      <dgm:t>
        <a:bodyPr/>
        <a:lstStyle/>
        <a:p>
          <a:endParaRPr lang="en-US"/>
        </a:p>
      </dgm:t>
    </dgm:pt>
    <dgm:pt modelId="{BC5073CB-106C-4701-9402-F9CCD091E6B5}" type="sibTrans" cxnId="{2D1C7BCD-56E9-4D9D-879F-838B44BFFDF7}">
      <dgm:prSet/>
      <dgm:spPr/>
      <dgm:t>
        <a:bodyPr/>
        <a:lstStyle/>
        <a:p>
          <a:endParaRPr lang="en-US"/>
        </a:p>
      </dgm:t>
    </dgm:pt>
    <dgm:pt modelId="{524BCDDA-04F5-410C-ADEC-4ED8D4C6EBB2}">
      <dgm:prSet/>
      <dgm:spPr/>
      <dgm:t>
        <a:bodyPr/>
        <a:lstStyle/>
        <a:p>
          <a:r>
            <a:rPr lang="en-US"/>
            <a:t>Abuse &amp; discrimination: neglect, inheritance denial.</a:t>
          </a:r>
        </a:p>
      </dgm:t>
    </dgm:pt>
    <dgm:pt modelId="{2BB8D591-4C26-4523-AFED-15BC8AF1065C}" type="parTrans" cxnId="{D9400BD4-31F6-4479-BD02-F96E40A997EF}">
      <dgm:prSet/>
      <dgm:spPr/>
      <dgm:t>
        <a:bodyPr/>
        <a:lstStyle/>
        <a:p>
          <a:endParaRPr lang="en-US"/>
        </a:p>
      </dgm:t>
    </dgm:pt>
    <dgm:pt modelId="{97311D0E-F2B4-42AF-BC7D-65B6A931A44E}" type="sibTrans" cxnId="{D9400BD4-31F6-4479-BD02-F96E40A997EF}">
      <dgm:prSet/>
      <dgm:spPr/>
      <dgm:t>
        <a:bodyPr/>
        <a:lstStyle/>
        <a:p>
          <a:endParaRPr lang="en-US"/>
        </a:p>
      </dgm:t>
    </dgm:pt>
    <dgm:pt modelId="{8E7F6DA8-5F33-4858-AEDC-5102C2D22FE5}">
      <dgm:prSet/>
      <dgm:spPr/>
      <dgm:t>
        <a:bodyPr/>
        <a:lstStyle/>
        <a:p>
          <a:r>
            <a:rPr lang="en-US"/>
            <a:t>Institutional gaps: few effective old-age homes.</a:t>
          </a:r>
        </a:p>
      </dgm:t>
    </dgm:pt>
    <dgm:pt modelId="{CAD235CE-B693-4837-83BF-EE760A65E357}" type="parTrans" cxnId="{1565A37B-6130-4AA2-8AF2-36BA03A20482}">
      <dgm:prSet/>
      <dgm:spPr/>
      <dgm:t>
        <a:bodyPr/>
        <a:lstStyle/>
        <a:p>
          <a:endParaRPr lang="en-US"/>
        </a:p>
      </dgm:t>
    </dgm:pt>
    <dgm:pt modelId="{13C49557-3F19-4825-872D-FB0F34F82600}" type="sibTrans" cxnId="{1565A37B-6130-4AA2-8AF2-36BA03A20482}">
      <dgm:prSet/>
      <dgm:spPr/>
      <dgm:t>
        <a:bodyPr/>
        <a:lstStyle/>
        <a:p>
          <a:endParaRPr lang="en-US"/>
        </a:p>
      </dgm:t>
    </dgm:pt>
    <dgm:pt modelId="{8106B117-4B1F-402D-864A-610C50D67927}" type="pres">
      <dgm:prSet presAssocID="{09A212B3-454E-4365-8739-48DCB9B609D5}" presName="vert0" presStyleCnt="0">
        <dgm:presLayoutVars>
          <dgm:dir/>
          <dgm:animOne val="branch"/>
          <dgm:animLvl val="lvl"/>
        </dgm:presLayoutVars>
      </dgm:prSet>
      <dgm:spPr/>
      <dgm:t>
        <a:bodyPr/>
        <a:lstStyle/>
        <a:p>
          <a:endParaRPr lang="en-US"/>
        </a:p>
      </dgm:t>
    </dgm:pt>
    <dgm:pt modelId="{3E344768-07A8-4F59-ADE7-6EC34F762838}" type="pres">
      <dgm:prSet presAssocID="{A56D522F-9677-4B07-979C-5C1F03403BDE}" presName="thickLine" presStyleLbl="alignNode1" presStyleIdx="0" presStyleCnt="5"/>
      <dgm:spPr/>
    </dgm:pt>
    <dgm:pt modelId="{2167506B-759E-4BAA-8F52-15692B946D10}" type="pres">
      <dgm:prSet presAssocID="{A56D522F-9677-4B07-979C-5C1F03403BDE}" presName="horz1" presStyleCnt="0"/>
      <dgm:spPr/>
    </dgm:pt>
    <dgm:pt modelId="{35ADA043-65B0-4588-B28C-7313C9F565C8}" type="pres">
      <dgm:prSet presAssocID="{A56D522F-9677-4B07-979C-5C1F03403BDE}" presName="tx1" presStyleLbl="revTx" presStyleIdx="0" presStyleCnt="5"/>
      <dgm:spPr/>
      <dgm:t>
        <a:bodyPr/>
        <a:lstStyle/>
        <a:p>
          <a:endParaRPr lang="en-US"/>
        </a:p>
      </dgm:t>
    </dgm:pt>
    <dgm:pt modelId="{C7C8FA62-BFC9-40A7-A1D1-2FB6392466DA}" type="pres">
      <dgm:prSet presAssocID="{A56D522F-9677-4B07-979C-5C1F03403BDE}" presName="vert1" presStyleCnt="0"/>
      <dgm:spPr/>
    </dgm:pt>
    <dgm:pt modelId="{1B191D4B-5D41-4756-B8E8-A48676E0074B}" type="pres">
      <dgm:prSet presAssocID="{38AB8400-63E0-49B6-A2AE-C76C3027073C}" presName="thickLine" presStyleLbl="alignNode1" presStyleIdx="1" presStyleCnt="5"/>
      <dgm:spPr/>
    </dgm:pt>
    <dgm:pt modelId="{48F6F677-CA5F-401E-9650-CB41524B8A63}" type="pres">
      <dgm:prSet presAssocID="{38AB8400-63E0-49B6-A2AE-C76C3027073C}" presName="horz1" presStyleCnt="0"/>
      <dgm:spPr/>
    </dgm:pt>
    <dgm:pt modelId="{43B5451F-E4F9-4CB5-870A-51AE93395208}" type="pres">
      <dgm:prSet presAssocID="{38AB8400-63E0-49B6-A2AE-C76C3027073C}" presName="tx1" presStyleLbl="revTx" presStyleIdx="1" presStyleCnt="5"/>
      <dgm:spPr/>
      <dgm:t>
        <a:bodyPr/>
        <a:lstStyle/>
        <a:p>
          <a:endParaRPr lang="en-US"/>
        </a:p>
      </dgm:t>
    </dgm:pt>
    <dgm:pt modelId="{003A9905-62DC-4AB4-B23C-B9B74486526F}" type="pres">
      <dgm:prSet presAssocID="{38AB8400-63E0-49B6-A2AE-C76C3027073C}" presName="vert1" presStyleCnt="0"/>
      <dgm:spPr/>
    </dgm:pt>
    <dgm:pt modelId="{820C2909-15CE-4533-A268-8F56B1DDF115}" type="pres">
      <dgm:prSet presAssocID="{484C119E-C046-43A0-B6EE-0922E764DFCC}" presName="thickLine" presStyleLbl="alignNode1" presStyleIdx="2" presStyleCnt="5"/>
      <dgm:spPr/>
    </dgm:pt>
    <dgm:pt modelId="{C3D3C45F-B3A5-446F-A03E-65FA30B3EB82}" type="pres">
      <dgm:prSet presAssocID="{484C119E-C046-43A0-B6EE-0922E764DFCC}" presName="horz1" presStyleCnt="0"/>
      <dgm:spPr/>
    </dgm:pt>
    <dgm:pt modelId="{E3E1EA23-40ED-4974-B0A8-F8B7B88D156F}" type="pres">
      <dgm:prSet presAssocID="{484C119E-C046-43A0-B6EE-0922E764DFCC}" presName="tx1" presStyleLbl="revTx" presStyleIdx="2" presStyleCnt="5"/>
      <dgm:spPr/>
      <dgm:t>
        <a:bodyPr/>
        <a:lstStyle/>
        <a:p>
          <a:endParaRPr lang="en-US"/>
        </a:p>
      </dgm:t>
    </dgm:pt>
    <dgm:pt modelId="{7766A4F2-5411-492D-AF09-C298880CDAE5}" type="pres">
      <dgm:prSet presAssocID="{484C119E-C046-43A0-B6EE-0922E764DFCC}" presName="vert1" presStyleCnt="0"/>
      <dgm:spPr/>
    </dgm:pt>
    <dgm:pt modelId="{FABE9ED1-C9A6-4973-BAD6-9C3501D98EE7}" type="pres">
      <dgm:prSet presAssocID="{524BCDDA-04F5-410C-ADEC-4ED8D4C6EBB2}" presName="thickLine" presStyleLbl="alignNode1" presStyleIdx="3" presStyleCnt="5"/>
      <dgm:spPr/>
    </dgm:pt>
    <dgm:pt modelId="{11FD8159-EA2D-4EAF-83D5-DAD914BAF92E}" type="pres">
      <dgm:prSet presAssocID="{524BCDDA-04F5-410C-ADEC-4ED8D4C6EBB2}" presName="horz1" presStyleCnt="0"/>
      <dgm:spPr/>
    </dgm:pt>
    <dgm:pt modelId="{9FD0CCAB-7D18-48B3-A5C9-2401D42951C9}" type="pres">
      <dgm:prSet presAssocID="{524BCDDA-04F5-410C-ADEC-4ED8D4C6EBB2}" presName="tx1" presStyleLbl="revTx" presStyleIdx="3" presStyleCnt="5"/>
      <dgm:spPr/>
      <dgm:t>
        <a:bodyPr/>
        <a:lstStyle/>
        <a:p>
          <a:endParaRPr lang="en-US"/>
        </a:p>
      </dgm:t>
    </dgm:pt>
    <dgm:pt modelId="{B35E9364-1964-46A3-BCF3-0833D4F1B24E}" type="pres">
      <dgm:prSet presAssocID="{524BCDDA-04F5-410C-ADEC-4ED8D4C6EBB2}" presName="vert1" presStyleCnt="0"/>
      <dgm:spPr/>
    </dgm:pt>
    <dgm:pt modelId="{08943D73-4116-46A5-8490-ACB4D0F3F5C7}" type="pres">
      <dgm:prSet presAssocID="{8E7F6DA8-5F33-4858-AEDC-5102C2D22FE5}" presName="thickLine" presStyleLbl="alignNode1" presStyleIdx="4" presStyleCnt="5"/>
      <dgm:spPr/>
    </dgm:pt>
    <dgm:pt modelId="{74FF9B63-3C83-428E-A111-86DC9891D0A3}" type="pres">
      <dgm:prSet presAssocID="{8E7F6DA8-5F33-4858-AEDC-5102C2D22FE5}" presName="horz1" presStyleCnt="0"/>
      <dgm:spPr/>
    </dgm:pt>
    <dgm:pt modelId="{BB67B449-F129-4B6A-80E8-A5A7070DF129}" type="pres">
      <dgm:prSet presAssocID="{8E7F6DA8-5F33-4858-AEDC-5102C2D22FE5}" presName="tx1" presStyleLbl="revTx" presStyleIdx="4" presStyleCnt="5"/>
      <dgm:spPr/>
      <dgm:t>
        <a:bodyPr/>
        <a:lstStyle/>
        <a:p>
          <a:endParaRPr lang="en-US"/>
        </a:p>
      </dgm:t>
    </dgm:pt>
    <dgm:pt modelId="{D7EEB402-991E-456A-8516-D03D5425E042}" type="pres">
      <dgm:prSet presAssocID="{8E7F6DA8-5F33-4858-AEDC-5102C2D22FE5}" presName="vert1" presStyleCnt="0"/>
      <dgm:spPr/>
    </dgm:pt>
  </dgm:ptLst>
  <dgm:cxnLst>
    <dgm:cxn modelId="{D9400BD4-31F6-4479-BD02-F96E40A997EF}" srcId="{09A212B3-454E-4365-8739-48DCB9B609D5}" destId="{524BCDDA-04F5-410C-ADEC-4ED8D4C6EBB2}" srcOrd="3" destOrd="0" parTransId="{2BB8D591-4C26-4523-AFED-15BC8AF1065C}" sibTransId="{97311D0E-F2B4-42AF-BC7D-65B6A931A44E}"/>
    <dgm:cxn modelId="{04487973-75F6-4679-BB9A-144F1C656D1E}" type="presOf" srcId="{484C119E-C046-43A0-B6EE-0922E764DFCC}" destId="{E3E1EA23-40ED-4974-B0A8-F8B7B88D156F}" srcOrd="0" destOrd="0" presId="urn:microsoft.com/office/officeart/2008/layout/LinedList"/>
    <dgm:cxn modelId="{2D1C7BCD-56E9-4D9D-879F-838B44BFFDF7}" srcId="{09A212B3-454E-4365-8739-48DCB9B609D5}" destId="{484C119E-C046-43A0-B6EE-0922E764DFCC}" srcOrd="2" destOrd="0" parTransId="{111F9F87-BDCE-4667-AD84-5CC0BBCF3A3C}" sibTransId="{BC5073CB-106C-4701-9402-F9CCD091E6B5}"/>
    <dgm:cxn modelId="{7D2F3014-2CAE-486B-AB1D-5BF5069A2792}" type="presOf" srcId="{09A212B3-454E-4365-8739-48DCB9B609D5}" destId="{8106B117-4B1F-402D-864A-610C50D67927}" srcOrd="0" destOrd="0" presId="urn:microsoft.com/office/officeart/2008/layout/LinedList"/>
    <dgm:cxn modelId="{28D73812-5531-4858-BC95-FA95C2ADD7DF}" srcId="{09A212B3-454E-4365-8739-48DCB9B609D5}" destId="{A56D522F-9677-4B07-979C-5C1F03403BDE}" srcOrd="0" destOrd="0" parTransId="{B10245B9-6871-4D59-8F95-47DFA95C2652}" sibTransId="{A9E48913-F208-4F70-B531-B1C451B978B0}"/>
    <dgm:cxn modelId="{C0B78BF0-82CB-4B33-8D1D-61A96A58AC2E}" type="presOf" srcId="{524BCDDA-04F5-410C-ADEC-4ED8D4C6EBB2}" destId="{9FD0CCAB-7D18-48B3-A5C9-2401D42951C9}" srcOrd="0" destOrd="0" presId="urn:microsoft.com/office/officeart/2008/layout/LinedList"/>
    <dgm:cxn modelId="{3A521CFD-2B39-4E9F-92FC-48C58B195534}" type="presOf" srcId="{38AB8400-63E0-49B6-A2AE-C76C3027073C}" destId="{43B5451F-E4F9-4CB5-870A-51AE93395208}" srcOrd="0" destOrd="0" presId="urn:microsoft.com/office/officeart/2008/layout/LinedList"/>
    <dgm:cxn modelId="{3A23F797-81AC-4FB7-BB65-2B9C2934DF9F}" type="presOf" srcId="{8E7F6DA8-5F33-4858-AEDC-5102C2D22FE5}" destId="{BB67B449-F129-4B6A-80E8-A5A7070DF129}" srcOrd="0" destOrd="0" presId="urn:microsoft.com/office/officeart/2008/layout/LinedList"/>
    <dgm:cxn modelId="{2704238A-EA6E-48E2-A38C-82DEC797417E}" srcId="{09A212B3-454E-4365-8739-48DCB9B609D5}" destId="{38AB8400-63E0-49B6-A2AE-C76C3027073C}" srcOrd="1" destOrd="0" parTransId="{4A27E64E-2D44-4A08-96D6-0E9A3CACC9D8}" sibTransId="{6F4FC76E-688B-4CF6-9849-82EDFF8F4E25}"/>
    <dgm:cxn modelId="{1EA2A7D6-14BA-4304-BED6-5BF59D22312C}" type="presOf" srcId="{A56D522F-9677-4B07-979C-5C1F03403BDE}" destId="{35ADA043-65B0-4588-B28C-7313C9F565C8}" srcOrd="0" destOrd="0" presId="urn:microsoft.com/office/officeart/2008/layout/LinedList"/>
    <dgm:cxn modelId="{1565A37B-6130-4AA2-8AF2-36BA03A20482}" srcId="{09A212B3-454E-4365-8739-48DCB9B609D5}" destId="{8E7F6DA8-5F33-4858-AEDC-5102C2D22FE5}" srcOrd="4" destOrd="0" parTransId="{CAD235CE-B693-4837-83BF-EE760A65E357}" sibTransId="{13C49557-3F19-4825-872D-FB0F34F82600}"/>
    <dgm:cxn modelId="{1B7E2095-348F-4EAA-9316-CC00CEE9152A}" type="presParOf" srcId="{8106B117-4B1F-402D-864A-610C50D67927}" destId="{3E344768-07A8-4F59-ADE7-6EC34F762838}" srcOrd="0" destOrd="0" presId="urn:microsoft.com/office/officeart/2008/layout/LinedList"/>
    <dgm:cxn modelId="{569570CF-1722-438D-8498-54C00885D18F}" type="presParOf" srcId="{8106B117-4B1F-402D-864A-610C50D67927}" destId="{2167506B-759E-4BAA-8F52-15692B946D10}" srcOrd="1" destOrd="0" presId="urn:microsoft.com/office/officeart/2008/layout/LinedList"/>
    <dgm:cxn modelId="{541649E1-77B6-4479-9038-8CB78E658CDC}" type="presParOf" srcId="{2167506B-759E-4BAA-8F52-15692B946D10}" destId="{35ADA043-65B0-4588-B28C-7313C9F565C8}" srcOrd="0" destOrd="0" presId="urn:microsoft.com/office/officeart/2008/layout/LinedList"/>
    <dgm:cxn modelId="{DDCB2CA3-FD4C-4753-86BF-9A9D7F5D32FB}" type="presParOf" srcId="{2167506B-759E-4BAA-8F52-15692B946D10}" destId="{C7C8FA62-BFC9-40A7-A1D1-2FB6392466DA}" srcOrd="1" destOrd="0" presId="urn:microsoft.com/office/officeart/2008/layout/LinedList"/>
    <dgm:cxn modelId="{1A8169B5-6011-48B8-9F5F-2752F399437D}" type="presParOf" srcId="{8106B117-4B1F-402D-864A-610C50D67927}" destId="{1B191D4B-5D41-4756-B8E8-A48676E0074B}" srcOrd="2" destOrd="0" presId="urn:microsoft.com/office/officeart/2008/layout/LinedList"/>
    <dgm:cxn modelId="{334C3048-6684-4E5F-BA47-6F67EF1D0B8F}" type="presParOf" srcId="{8106B117-4B1F-402D-864A-610C50D67927}" destId="{48F6F677-CA5F-401E-9650-CB41524B8A63}" srcOrd="3" destOrd="0" presId="urn:microsoft.com/office/officeart/2008/layout/LinedList"/>
    <dgm:cxn modelId="{9334066D-D203-4B48-92C9-7241B5AAB38E}" type="presParOf" srcId="{48F6F677-CA5F-401E-9650-CB41524B8A63}" destId="{43B5451F-E4F9-4CB5-870A-51AE93395208}" srcOrd="0" destOrd="0" presId="urn:microsoft.com/office/officeart/2008/layout/LinedList"/>
    <dgm:cxn modelId="{E1A3AE21-B8FB-48D8-AD50-74AC56B32232}" type="presParOf" srcId="{48F6F677-CA5F-401E-9650-CB41524B8A63}" destId="{003A9905-62DC-4AB4-B23C-B9B74486526F}" srcOrd="1" destOrd="0" presId="urn:microsoft.com/office/officeart/2008/layout/LinedList"/>
    <dgm:cxn modelId="{ED6B2585-B2BE-4942-9230-3E8C5018A258}" type="presParOf" srcId="{8106B117-4B1F-402D-864A-610C50D67927}" destId="{820C2909-15CE-4533-A268-8F56B1DDF115}" srcOrd="4" destOrd="0" presId="urn:microsoft.com/office/officeart/2008/layout/LinedList"/>
    <dgm:cxn modelId="{1C0AE580-4AD8-49D0-9140-680DE09C54F6}" type="presParOf" srcId="{8106B117-4B1F-402D-864A-610C50D67927}" destId="{C3D3C45F-B3A5-446F-A03E-65FA30B3EB82}" srcOrd="5" destOrd="0" presId="urn:microsoft.com/office/officeart/2008/layout/LinedList"/>
    <dgm:cxn modelId="{6893C797-81FC-4306-88E9-F7F7BA651F6C}" type="presParOf" srcId="{C3D3C45F-B3A5-446F-A03E-65FA30B3EB82}" destId="{E3E1EA23-40ED-4974-B0A8-F8B7B88D156F}" srcOrd="0" destOrd="0" presId="urn:microsoft.com/office/officeart/2008/layout/LinedList"/>
    <dgm:cxn modelId="{6E6EEBCB-285F-490A-B94A-5D105ED3CD2A}" type="presParOf" srcId="{C3D3C45F-B3A5-446F-A03E-65FA30B3EB82}" destId="{7766A4F2-5411-492D-AF09-C298880CDAE5}" srcOrd="1" destOrd="0" presId="urn:microsoft.com/office/officeart/2008/layout/LinedList"/>
    <dgm:cxn modelId="{079FCFB4-EA26-4463-B480-24ACBF32366F}" type="presParOf" srcId="{8106B117-4B1F-402D-864A-610C50D67927}" destId="{FABE9ED1-C9A6-4973-BAD6-9C3501D98EE7}" srcOrd="6" destOrd="0" presId="urn:microsoft.com/office/officeart/2008/layout/LinedList"/>
    <dgm:cxn modelId="{8455CD3E-2415-4109-9267-6B7EE693FFC3}" type="presParOf" srcId="{8106B117-4B1F-402D-864A-610C50D67927}" destId="{11FD8159-EA2D-4EAF-83D5-DAD914BAF92E}" srcOrd="7" destOrd="0" presId="urn:microsoft.com/office/officeart/2008/layout/LinedList"/>
    <dgm:cxn modelId="{461BB037-E42D-4371-8B7F-AAB971699EB7}" type="presParOf" srcId="{11FD8159-EA2D-4EAF-83D5-DAD914BAF92E}" destId="{9FD0CCAB-7D18-48B3-A5C9-2401D42951C9}" srcOrd="0" destOrd="0" presId="urn:microsoft.com/office/officeart/2008/layout/LinedList"/>
    <dgm:cxn modelId="{9499C76B-387C-4D5B-BE3B-C6DA922A1577}" type="presParOf" srcId="{11FD8159-EA2D-4EAF-83D5-DAD914BAF92E}" destId="{B35E9364-1964-46A3-BCF3-0833D4F1B24E}" srcOrd="1" destOrd="0" presId="urn:microsoft.com/office/officeart/2008/layout/LinedList"/>
    <dgm:cxn modelId="{69A0BD27-B3D6-40BA-BA09-07B51DCC3102}" type="presParOf" srcId="{8106B117-4B1F-402D-864A-610C50D67927}" destId="{08943D73-4116-46A5-8490-ACB4D0F3F5C7}" srcOrd="8" destOrd="0" presId="urn:microsoft.com/office/officeart/2008/layout/LinedList"/>
    <dgm:cxn modelId="{E030B666-2409-4C94-BB16-A464CE3C1205}" type="presParOf" srcId="{8106B117-4B1F-402D-864A-610C50D67927}" destId="{74FF9B63-3C83-428E-A111-86DC9891D0A3}" srcOrd="9" destOrd="0" presId="urn:microsoft.com/office/officeart/2008/layout/LinedList"/>
    <dgm:cxn modelId="{BF92D27C-2E8D-457C-A769-1450D11E77D5}" type="presParOf" srcId="{74FF9B63-3C83-428E-A111-86DC9891D0A3}" destId="{BB67B449-F129-4B6A-80E8-A5A7070DF129}" srcOrd="0" destOrd="0" presId="urn:microsoft.com/office/officeart/2008/layout/LinedList"/>
    <dgm:cxn modelId="{3CE835B7-E2D4-4F14-A784-54BE1EF894C6}" type="presParOf" srcId="{74FF9B63-3C83-428E-A111-86DC9891D0A3}" destId="{D7EEB402-991E-456A-8516-D03D5425E042}"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55A481B-FA92-40A3-913F-0D31FCB1E0A4}" type="doc">
      <dgm:prSet loTypeId="urn:microsoft.com/office/officeart/2008/layout/LinedList" loCatId="list" qsTypeId="urn:microsoft.com/office/officeart/2005/8/quickstyle/simple4" qsCatId="simple" csTypeId="urn:microsoft.com/office/officeart/2005/8/colors/accent2_2" csCatId="accent2"/>
      <dgm:spPr/>
      <dgm:t>
        <a:bodyPr/>
        <a:lstStyle/>
        <a:p>
          <a:endParaRPr lang="en-US"/>
        </a:p>
      </dgm:t>
    </dgm:pt>
    <dgm:pt modelId="{789EA5E2-7F9A-46AE-A228-A57D53B47910}">
      <dgm:prSet/>
      <dgm:spPr/>
      <dgm:t>
        <a:bodyPr/>
        <a:lstStyle/>
        <a:p>
          <a:r>
            <a:rPr lang="en-US" b="1"/>
            <a:t>Bodily decline and the reconfiguration of physical autonomy</a:t>
          </a:r>
          <a:endParaRPr lang="en-US"/>
        </a:p>
      </dgm:t>
    </dgm:pt>
    <dgm:pt modelId="{1E0E15C3-DFE8-415C-A148-C2E1E45B885C}" type="parTrans" cxnId="{FC6879FE-8A6F-46CB-B29F-2273AE4540C2}">
      <dgm:prSet/>
      <dgm:spPr/>
      <dgm:t>
        <a:bodyPr/>
        <a:lstStyle/>
        <a:p>
          <a:endParaRPr lang="en-US"/>
        </a:p>
      </dgm:t>
    </dgm:pt>
    <dgm:pt modelId="{CBE24D52-D112-4937-B594-D31A87203EF3}" type="sibTrans" cxnId="{FC6879FE-8A6F-46CB-B29F-2273AE4540C2}">
      <dgm:prSet/>
      <dgm:spPr/>
      <dgm:t>
        <a:bodyPr/>
        <a:lstStyle/>
        <a:p>
          <a:endParaRPr lang="en-US"/>
        </a:p>
      </dgm:t>
    </dgm:pt>
    <dgm:pt modelId="{74A30901-0EAC-42E7-95F9-48F56FF260C8}">
      <dgm:prSet/>
      <dgm:spPr/>
      <dgm:t>
        <a:bodyPr/>
        <a:lstStyle/>
        <a:p>
          <a:r>
            <a:rPr lang="en-US"/>
            <a:t>Non-communicable diseases (NCDs) (hypertension, diabetes, cardiovascular disease) and geriatric impairments are common among older adults in Pakistan; age is a major risk factor.</a:t>
          </a:r>
        </a:p>
      </dgm:t>
    </dgm:pt>
    <dgm:pt modelId="{CC789A4B-E531-4B21-926C-61E18F45B19C}" type="parTrans" cxnId="{E1ADD577-A83C-4E8C-96B2-EA9B47383D30}">
      <dgm:prSet/>
      <dgm:spPr/>
      <dgm:t>
        <a:bodyPr/>
        <a:lstStyle/>
        <a:p>
          <a:endParaRPr lang="en-US"/>
        </a:p>
      </dgm:t>
    </dgm:pt>
    <dgm:pt modelId="{2166C222-6FF1-4097-9F05-4CF0FADF9C87}" type="sibTrans" cxnId="{E1ADD577-A83C-4E8C-96B2-EA9B47383D30}">
      <dgm:prSet/>
      <dgm:spPr/>
      <dgm:t>
        <a:bodyPr/>
        <a:lstStyle/>
        <a:p>
          <a:endParaRPr lang="en-US"/>
        </a:p>
      </dgm:t>
    </dgm:pt>
    <dgm:pt modelId="{DA1A4D31-17D8-4D08-9400-13F9B8A66996}">
      <dgm:prSet/>
      <dgm:spPr/>
      <dgm:t>
        <a:bodyPr/>
        <a:lstStyle/>
        <a:p>
          <a:r>
            <a:rPr lang="en-US" b="1"/>
            <a:t>Health care in old age and family structures</a:t>
          </a:r>
          <a:endParaRPr lang="en-US"/>
        </a:p>
      </dgm:t>
    </dgm:pt>
    <dgm:pt modelId="{7BDA7613-7A0D-4D21-98A4-A164EDE613BD}" type="parTrans" cxnId="{6A7DC418-7C3E-4FA3-A145-06DD25D0DF95}">
      <dgm:prSet/>
      <dgm:spPr/>
      <dgm:t>
        <a:bodyPr/>
        <a:lstStyle/>
        <a:p>
          <a:endParaRPr lang="en-US"/>
        </a:p>
      </dgm:t>
    </dgm:pt>
    <dgm:pt modelId="{7C37E4E1-1D4F-4ABF-AF20-F46CDF65A99C}" type="sibTrans" cxnId="{6A7DC418-7C3E-4FA3-A145-06DD25D0DF95}">
      <dgm:prSet/>
      <dgm:spPr/>
      <dgm:t>
        <a:bodyPr/>
        <a:lstStyle/>
        <a:p>
          <a:endParaRPr lang="en-US"/>
        </a:p>
      </dgm:t>
    </dgm:pt>
    <dgm:pt modelId="{F330FFF9-FC60-4FE9-AC33-A6D8D99B4791}" type="pres">
      <dgm:prSet presAssocID="{155A481B-FA92-40A3-913F-0D31FCB1E0A4}" presName="vert0" presStyleCnt="0">
        <dgm:presLayoutVars>
          <dgm:dir/>
          <dgm:animOne val="branch"/>
          <dgm:animLvl val="lvl"/>
        </dgm:presLayoutVars>
      </dgm:prSet>
      <dgm:spPr/>
      <dgm:t>
        <a:bodyPr/>
        <a:lstStyle/>
        <a:p>
          <a:endParaRPr lang="en-US"/>
        </a:p>
      </dgm:t>
    </dgm:pt>
    <dgm:pt modelId="{514F742D-6EEA-406A-BC67-CFD3DCBE7361}" type="pres">
      <dgm:prSet presAssocID="{789EA5E2-7F9A-46AE-A228-A57D53B47910}" presName="thickLine" presStyleLbl="alignNode1" presStyleIdx="0" presStyleCnt="3"/>
      <dgm:spPr/>
    </dgm:pt>
    <dgm:pt modelId="{F50325CA-0C20-4775-B842-83F4EAF59B04}" type="pres">
      <dgm:prSet presAssocID="{789EA5E2-7F9A-46AE-A228-A57D53B47910}" presName="horz1" presStyleCnt="0"/>
      <dgm:spPr/>
    </dgm:pt>
    <dgm:pt modelId="{CE0E0AC3-23C4-46B2-AAAC-77B57EE0ACBE}" type="pres">
      <dgm:prSet presAssocID="{789EA5E2-7F9A-46AE-A228-A57D53B47910}" presName="tx1" presStyleLbl="revTx" presStyleIdx="0" presStyleCnt="3"/>
      <dgm:spPr/>
      <dgm:t>
        <a:bodyPr/>
        <a:lstStyle/>
        <a:p>
          <a:endParaRPr lang="en-US"/>
        </a:p>
      </dgm:t>
    </dgm:pt>
    <dgm:pt modelId="{46E94FF9-0177-4B59-A113-F4A7C3C3DAC2}" type="pres">
      <dgm:prSet presAssocID="{789EA5E2-7F9A-46AE-A228-A57D53B47910}" presName="vert1" presStyleCnt="0"/>
      <dgm:spPr/>
    </dgm:pt>
    <dgm:pt modelId="{8C6488CB-D166-4991-872C-0FF8A047158F}" type="pres">
      <dgm:prSet presAssocID="{74A30901-0EAC-42E7-95F9-48F56FF260C8}" presName="thickLine" presStyleLbl="alignNode1" presStyleIdx="1" presStyleCnt="3"/>
      <dgm:spPr/>
    </dgm:pt>
    <dgm:pt modelId="{847537D9-5DAF-4DC5-B632-49EDFA8D451B}" type="pres">
      <dgm:prSet presAssocID="{74A30901-0EAC-42E7-95F9-48F56FF260C8}" presName="horz1" presStyleCnt="0"/>
      <dgm:spPr/>
    </dgm:pt>
    <dgm:pt modelId="{9B17A1C5-8177-4081-9345-1C744A7ECCA5}" type="pres">
      <dgm:prSet presAssocID="{74A30901-0EAC-42E7-95F9-48F56FF260C8}" presName="tx1" presStyleLbl="revTx" presStyleIdx="1" presStyleCnt="3"/>
      <dgm:spPr/>
      <dgm:t>
        <a:bodyPr/>
        <a:lstStyle/>
        <a:p>
          <a:endParaRPr lang="en-US"/>
        </a:p>
      </dgm:t>
    </dgm:pt>
    <dgm:pt modelId="{D02730B1-E98F-40CD-8B3A-05D43577D764}" type="pres">
      <dgm:prSet presAssocID="{74A30901-0EAC-42E7-95F9-48F56FF260C8}" presName="vert1" presStyleCnt="0"/>
      <dgm:spPr/>
    </dgm:pt>
    <dgm:pt modelId="{205B02CE-194C-4A40-B2FE-039A1092EAB6}" type="pres">
      <dgm:prSet presAssocID="{DA1A4D31-17D8-4D08-9400-13F9B8A66996}" presName="thickLine" presStyleLbl="alignNode1" presStyleIdx="2" presStyleCnt="3"/>
      <dgm:spPr/>
    </dgm:pt>
    <dgm:pt modelId="{82916EEA-347B-43DE-A6EE-7EB365D1FE97}" type="pres">
      <dgm:prSet presAssocID="{DA1A4D31-17D8-4D08-9400-13F9B8A66996}" presName="horz1" presStyleCnt="0"/>
      <dgm:spPr/>
    </dgm:pt>
    <dgm:pt modelId="{3175B880-62AA-43F3-89E7-3D1D5FDCC186}" type="pres">
      <dgm:prSet presAssocID="{DA1A4D31-17D8-4D08-9400-13F9B8A66996}" presName="tx1" presStyleLbl="revTx" presStyleIdx="2" presStyleCnt="3"/>
      <dgm:spPr/>
      <dgm:t>
        <a:bodyPr/>
        <a:lstStyle/>
        <a:p>
          <a:endParaRPr lang="en-US"/>
        </a:p>
      </dgm:t>
    </dgm:pt>
    <dgm:pt modelId="{B86BFD27-7501-460E-950C-77E149368F85}" type="pres">
      <dgm:prSet presAssocID="{DA1A4D31-17D8-4D08-9400-13F9B8A66996}" presName="vert1" presStyleCnt="0"/>
      <dgm:spPr/>
    </dgm:pt>
  </dgm:ptLst>
  <dgm:cxnLst>
    <dgm:cxn modelId="{FC6879FE-8A6F-46CB-B29F-2273AE4540C2}" srcId="{155A481B-FA92-40A3-913F-0D31FCB1E0A4}" destId="{789EA5E2-7F9A-46AE-A228-A57D53B47910}" srcOrd="0" destOrd="0" parTransId="{1E0E15C3-DFE8-415C-A148-C2E1E45B885C}" sibTransId="{CBE24D52-D112-4937-B594-D31A87203EF3}"/>
    <dgm:cxn modelId="{A5204CEA-C4BA-427B-A4B7-CAADBCEFE983}" type="presOf" srcId="{789EA5E2-7F9A-46AE-A228-A57D53B47910}" destId="{CE0E0AC3-23C4-46B2-AAAC-77B57EE0ACBE}" srcOrd="0" destOrd="0" presId="urn:microsoft.com/office/officeart/2008/layout/LinedList"/>
    <dgm:cxn modelId="{C5709CCA-7554-40D7-A2BD-4A6ED41883BF}" type="presOf" srcId="{74A30901-0EAC-42E7-95F9-48F56FF260C8}" destId="{9B17A1C5-8177-4081-9345-1C744A7ECCA5}" srcOrd="0" destOrd="0" presId="urn:microsoft.com/office/officeart/2008/layout/LinedList"/>
    <dgm:cxn modelId="{E1ADD577-A83C-4E8C-96B2-EA9B47383D30}" srcId="{155A481B-FA92-40A3-913F-0D31FCB1E0A4}" destId="{74A30901-0EAC-42E7-95F9-48F56FF260C8}" srcOrd="1" destOrd="0" parTransId="{CC789A4B-E531-4B21-926C-61E18F45B19C}" sibTransId="{2166C222-6FF1-4097-9F05-4CF0FADF9C87}"/>
    <dgm:cxn modelId="{1FE2F5A7-FAA7-4180-9235-6A141A68D1F9}" type="presOf" srcId="{DA1A4D31-17D8-4D08-9400-13F9B8A66996}" destId="{3175B880-62AA-43F3-89E7-3D1D5FDCC186}" srcOrd="0" destOrd="0" presId="urn:microsoft.com/office/officeart/2008/layout/LinedList"/>
    <dgm:cxn modelId="{6A7DC418-7C3E-4FA3-A145-06DD25D0DF95}" srcId="{155A481B-FA92-40A3-913F-0D31FCB1E0A4}" destId="{DA1A4D31-17D8-4D08-9400-13F9B8A66996}" srcOrd="2" destOrd="0" parTransId="{7BDA7613-7A0D-4D21-98A4-A164EDE613BD}" sibTransId="{7C37E4E1-1D4F-4ABF-AF20-F46CDF65A99C}"/>
    <dgm:cxn modelId="{7F1C93F8-7A1F-4987-9BF9-ED254C524B81}" type="presOf" srcId="{155A481B-FA92-40A3-913F-0D31FCB1E0A4}" destId="{F330FFF9-FC60-4FE9-AC33-A6D8D99B4791}" srcOrd="0" destOrd="0" presId="urn:microsoft.com/office/officeart/2008/layout/LinedList"/>
    <dgm:cxn modelId="{09E631CD-746E-4E69-AEE3-724DFB4F0D03}" type="presParOf" srcId="{F330FFF9-FC60-4FE9-AC33-A6D8D99B4791}" destId="{514F742D-6EEA-406A-BC67-CFD3DCBE7361}" srcOrd="0" destOrd="0" presId="urn:microsoft.com/office/officeart/2008/layout/LinedList"/>
    <dgm:cxn modelId="{38CD5BAF-7E16-40E7-8452-2C2C9D1DECD4}" type="presParOf" srcId="{F330FFF9-FC60-4FE9-AC33-A6D8D99B4791}" destId="{F50325CA-0C20-4775-B842-83F4EAF59B04}" srcOrd="1" destOrd="0" presId="urn:microsoft.com/office/officeart/2008/layout/LinedList"/>
    <dgm:cxn modelId="{A37BAFC1-7635-48D0-8F69-BE8762F64B2B}" type="presParOf" srcId="{F50325CA-0C20-4775-B842-83F4EAF59B04}" destId="{CE0E0AC3-23C4-46B2-AAAC-77B57EE0ACBE}" srcOrd="0" destOrd="0" presId="urn:microsoft.com/office/officeart/2008/layout/LinedList"/>
    <dgm:cxn modelId="{BFD1112B-7319-463A-B7AE-772958177309}" type="presParOf" srcId="{F50325CA-0C20-4775-B842-83F4EAF59B04}" destId="{46E94FF9-0177-4B59-A113-F4A7C3C3DAC2}" srcOrd="1" destOrd="0" presId="urn:microsoft.com/office/officeart/2008/layout/LinedList"/>
    <dgm:cxn modelId="{994117E2-7DF8-4730-A6DC-0313A0BD7451}" type="presParOf" srcId="{F330FFF9-FC60-4FE9-AC33-A6D8D99B4791}" destId="{8C6488CB-D166-4991-872C-0FF8A047158F}" srcOrd="2" destOrd="0" presId="urn:microsoft.com/office/officeart/2008/layout/LinedList"/>
    <dgm:cxn modelId="{F5D27882-E52F-47D6-B2B9-8476AD7717AA}" type="presParOf" srcId="{F330FFF9-FC60-4FE9-AC33-A6D8D99B4791}" destId="{847537D9-5DAF-4DC5-B632-49EDFA8D451B}" srcOrd="3" destOrd="0" presId="urn:microsoft.com/office/officeart/2008/layout/LinedList"/>
    <dgm:cxn modelId="{4D49EEE2-B2BC-4892-94AD-8FC080435ACD}" type="presParOf" srcId="{847537D9-5DAF-4DC5-B632-49EDFA8D451B}" destId="{9B17A1C5-8177-4081-9345-1C744A7ECCA5}" srcOrd="0" destOrd="0" presId="urn:microsoft.com/office/officeart/2008/layout/LinedList"/>
    <dgm:cxn modelId="{34B48314-1C25-4F0B-91E8-D58965265F9F}" type="presParOf" srcId="{847537D9-5DAF-4DC5-B632-49EDFA8D451B}" destId="{D02730B1-E98F-40CD-8B3A-05D43577D764}" srcOrd="1" destOrd="0" presId="urn:microsoft.com/office/officeart/2008/layout/LinedList"/>
    <dgm:cxn modelId="{EE6C72D4-8014-452C-8DCA-415BCA3B2BC9}" type="presParOf" srcId="{F330FFF9-FC60-4FE9-AC33-A6D8D99B4791}" destId="{205B02CE-194C-4A40-B2FE-039A1092EAB6}" srcOrd="4" destOrd="0" presId="urn:microsoft.com/office/officeart/2008/layout/LinedList"/>
    <dgm:cxn modelId="{9467304A-1D61-4F3C-BD11-B9C01F0E1BDC}" type="presParOf" srcId="{F330FFF9-FC60-4FE9-AC33-A6D8D99B4791}" destId="{82916EEA-347B-43DE-A6EE-7EB365D1FE97}" srcOrd="5" destOrd="0" presId="urn:microsoft.com/office/officeart/2008/layout/LinedList"/>
    <dgm:cxn modelId="{32FA942E-8223-44DD-80FE-31BEA7D6C935}" type="presParOf" srcId="{82916EEA-347B-43DE-A6EE-7EB365D1FE97}" destId="{3175B880-62AA-43F3-89E7-3D1D5FDCC186}" srcOrd="0" destOrd="0" presId="urn:microsoft.com/office/officeart/2008/layout/LinedList"/>
    <dgm:cxn modelId="{ED303D22-7DC2-4D61-AC1F-12166CAC7D3E}" type="presParOf" srcId="{82916EEA-347B-43DE-A6EE-7EB365D1FE97}" destId="{B86BFD27-7501-460E-950C-77E149368F85}"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62AAFF5-9146-4C38-BAF8-A4FF4DECAC1E}" type="doc">
      <dgm:prSet loTypeId="urn:microsoft.com/office/officeart/2008/layout/LinedList" loCatId="list" qsTypeId="urn:microsoft.com/office/officeart/2005/8/quickstyle/simple4" qsCatId="simple" csTypeId="urn:microsoft.com/office/officeart/2005/8/colors/accent0_3" csCatId="mainScheme"/>
      <dgm:spPr/>
      <dgm:t>
        <a:bodyPr/>
        <a:lstStyle/>
        <a:p>
          <a:endParaRPr lang="en-US"/>
        </a:p>
      </dgm:t>
    </dgm:pt>
    <dgm:pt modelId="{69A03474-93D5-4BE9-B318-8A8CE7F8EEDB}">
      <dgm:prSet/>
      <dgm:spPr/>
      <dgm:t>
        <a:bodyPr/>
        <a:lstStyle/>
        <a:p>
          <a:r>
            <a:rPr lang="en-US"/>
            <a:t>Physical vulnerability and loss of agency</a:t>
          </a:r>
        </a:p>
      </dgm:t>
    </dgm:pt>
    <dgm:pt modelId="{1B01B37D-1919-49F6-A8A6-D5FAECB595F0}" type="parTrans" cxnId="{D1534731-2A85-4B69-BA94-93B41D1E97CA}">
      <dgm:prSet/>
      <dgm:spPr/>
      <dgm:t>
        <a:bodyPr/>
        <a:lstStyle/>
        <a:p>
          <a:endParaRPr lang="en-US"/>
        </a:p>
      </dgm:t>
    </dgm:pt>
    <dgm:pt modelId="{CFDA241A-83F0-45BF-80F7-8DC227E90AA0}" type="sibTrans" cxnId="{D1534731-2A85-4B69-BA94-93B41D1E97CA}">
      <dgm:prSet/>
      <dgm:spPr/>
      <dgm:t>
        <a:bodyPr/>
        <a:lstStyle/>
        <a:p>
          <a:endParaRPr lang="en-US"/>
        </a:p>
      </dgm:t>
    </dgm:pt>
    <dgm:pt modelId="{DFF982C7-846C-41C8-9997-7395159E35AC}">
      <dgm:prSet/>
      <dgm:spPr/>
      <dgm:t>
        <a:bodyPr/>
        <a:lstStyle/>
        <a:p>
          <a:r>
            <a:rPr lang="en-US"/>
            <a:t>Structural erosion of financial power in old age</a:t>
          </a:r>
        </a:p>
      </dgm:t>
    </dgm:pt>
    <dgm:pt modelId="{78065A6D-07EF-4DFD-8B98-DB01254E0559}" type="parTrans" cxnId="{94DA3017-5490-4FDC-BA07-35A72B1CF2E3}">
      <dgm:prSet/>
      <dgm:spPr/>
      <dgm:t>
        <a:bodyPr/>
        <a:lstStyle/>
        <a:p>
          <a:endParaRPr lang="en-US"/>
        </a:p>
      </dgm:t>
    </dgm:pt>
    <dgm:pt modelId="{1127E140-A7FC-48E5-BEE5-F5241E8DF49D}" type="sibTrans" cxnId="{94DA3017-5490-4FDC-BA07-35A72B1CF2E3}">
      <dgm:prSet/>
      <dgm:spPr/>
      <dgm:t>
        <a:bodyPr/>
        <a:lstStyle/>
        <a:p>
          <a:endParaRPr lang="en-US"/>
        </a:p>
      </dgm:t>
    </dgm:pt>
    <dgm:pt modelId="{582872FE-CE4E-458F-B596-B8779A6DCFAB}">
      <dgm:prSet/>
      <dgm:spPr/>
      <dgm:t>
        <a:bodyPr/>
        <a:lstStyle/>
        <a:p>
          <a:r>
            <a:rPr lang="en-US"/>
            <a:t>Own home and property as sources of control</a:t>
          </a:r>
        </a:p>
      </dgm:t>
    </dgm:pt>
    <dgm:pt modelId="{4E5AE51F-E6EC-4270-86FE-59203F7F5EDC}" type="parTrans" cxnId="{70B54A24-DE6D-46F9-9740-8E888ACDB154}">
      <dgm:prSet/>
      <dgm:spPr/>
      <dgm:t>
        <a:bodyPr/>
        <a:lstStyle/>
        <a:p>
          <a:endParaRPr lang="en-US"/>
        </a:p>
      </dgm:t>
    </dgm:pt>
    <dgm:pt modelId="{898BCCDF-AD16-48C0-B29C-152E81A68A7B}" type="sibTrans" cxnId="{70B54A24-DE6D-46F9-9740-8E888ACDB154}">
      <dgm:prSet/>
      <dgm:spPr/>
      <dgm:t>
        <a:bodyPr/>
        <a:lstStyle/>
        <a:p>
          <a:endParaRPr lang="en-US"/>
        </a:p>
      </dgm:t>
    </dgm:pt>
    <dgm:pt modelId="{1206BC60-8BD2-4787-903A-46A9BD6C5B7A}">
      <dgm:prSet/>
      <dgm:spPr/>
      <dgm:t>
        <a:bodyPr/>
        <a:lstStyle/>
        <a:p>
          <a:r>
            <a:rPr lang="en-US"/>
            <a:t>Shared financial management in joint families</a:t>
          </a:r>
        </a:p>
      </dgm:t>
    </dgm:pt>
    <dgm:pt modelId="{4DA9F9A8-A9F2-4020-AB9B-A503BBB5C012}" type="parTrans" cxnId="{4900CA07-B0AC-4CE0-894E-28346933A5C8}">
      <dgm:prSet/>
      <dgm:spPr/>
      <dgm:t>
        <a:bodyPr/>
        <a:lstStyle/>
        <a:p>
          <a:endParaRPr lang="en-US"/>
        </a:p>
      </dgm:t>
    </dgm:pt>
    <dgm:pt modelId="{F9958439-074A-4AC7-96AD-74CE2B7D712B}" type="sibTrans" cxnId="{4900CA07-B0AC-4CE0-894E-28346933A5C8}">
      <dgm:prSet/>
      <dgm:spPr/>
      <dgm:t>
        <a:bodyPr/>
        <a:lstStyle/>
        <a:p>
          <a:endParaRPr lang="en-US"/>
        </a:p>
      </dgm:t>
    </dgm:pt>
    <dgm:pt modelId="{3F2C0534-F15C-4CF7-89E7-BC444E471DB2}">
      <dgm:prSet/>
      <dgm:spPr/>
      <dgm:t>
        <a:bodyPr/>
        <a:lstStyle/>
        <a:p>
          <a:r>
            <a:rPr lang="en-US"/>
            <a:t>Cultural conditioning and learning to behave old</a:t>
          </a:r>
        </a:p>
      </dgm:t>
    </dgm:pt>
    <dgm:pt modelId="{8C404295-B4B2-41D6-A008-D477A85159FA}" type="parTrans" cxnId="{37D38843-DDCC-4450-9ADA-67B8FE368797}">
      <dgm:prSet/>
      <dgm:spPr/>
      <dgm:t>
        <a:bodyPr/>
        <a:lstStyle/>
        <a:p>
          <a:endParaRPr lang="en-US"/>
        </a:p>
      </dgm:t>
    </dgm:pt>
    <dgm:pt modelId="{C2AE3232-BCFC-41C3-B0C3-9A1D4FE4C002}" type="sibTrans" cxnId="{37D38843-DDCC-4450-9ADA-67B8FE368797}">
      <dgm:prSet/>
      <dgm:spPr/>
      <dgm:t>
        <a:bodyPr/>
        <a:lstStyle/>
        <a:p>
          <a:endParaRPr lang="en-US"/>
        </a:p>
      </dgm:t>
    </dgm:pt>
    <dgm:pt modelId="{70DD2C65-2D81-4C9E-922F-847E53422CB3}" type="pres">
      <dgm:prSet presAssocID="{D62AAFF5-9146-4C38-BAF8-A4FF4DECAC1E}" presName="vert0" presStyleCnt="0">
        <dgm:presLayoutVars>
          <dgm:dir/>
          <dgm:animOne val="branch"/>
          <dgm:animLvl val="lvl"/>
        </dgm:presLayoutVars>
      </dgm:prSet>
      <dgm:spPr/>
      <dgm:t>
        <a:bodyPr/>
        <a:lstStyle/>
        <a:p>
          <a:endParaRPr lang="en-US"/>
        </a:p>
      </dgm:t>
    </dgm:pt>
    <dgm:pt modelId="{E2236BDB-E0FD-420D-B1A7-271B9D07F543}" type="pres">
      <dgm:prSet presAssocID="{69A03474-93D5-4BE9-B318-8A8CE7F8EEDB}" presName="thickLine" presStyleLbl="alignNode1" presStyleIdx="0" presStyleCnt="5"/>
      <dgm:spPr/>
    </dgm:pt>
    <dgm:pt modelId="{17B74A72-03AC-4393-B8C8-645D898A1029}" type="pres">
      <dgm:prSet presAssocID="{69A03474-93D5-4BE9-B318-8A8CE7F8EEDB}" presName="horz1" presStyleCnt="0"/>
      <dgm:spPr/>
    </dgm:pt>
    <dgm:pt modelId="{F6C3B006-FF51-4E01-9555-70008BA2D49C}" type="pres">
      <dgm:prSet presAssocID="{69A03474-93D5-4BE9-B318-8A8CE7F8EEDB}" presName="tx1" presStyleLbl="revTx" presStyleIdx="0" presStyleCnt="5"/>
      <dgm:spPr/>
      <dgm:t>
        <a:bodyPr/>
        <a:lstStyle/>
        <a:p>
          <a:endParaRPr lang="en-US"/>
        </a:p>
      </dgm:t>
    </dgm:pt>
    <dgm:pt modelId="{6C6464A7-42E3-41E4-ABED-9AA7CDD4FF80}" type="pres">
      <dgm:prSet presAssocID="{69A03474-93D5-4BE9-B318-8A8CE7F8EEDB}" presName="vert1" presStyleCnt="0"/>
      <dgm:spPr/>
    </dgm:pt>
    <dgm:pt modelId="{710A5293-4B14-4AEE-AE56-C7EFD0158BB4}" type="pres">
      <dgm:prSet presAssocID="{DFF982C7-846C-41C8-9997-7395159E35AC}" presName="thickLine" presStyleLbl="alignNode1" presStyleIdx="1" presStyleCnt="5"/>
      <dgm:spPr/>
    </dgm:pt>
    <dgm:pt modelId="{1F6CC4E5-6D7A-4EBC-A3D5-48B1D27D5128}" type="pres">
      <dgm:prSet presAssocID="{DFF982C7-846C-41C8-9997-7395159E35AC}" presName="horz1" presStyleCnt="0"/>
      <dgm:spPr/>
    </dgm:pt>
    <dgm:pt modelId="{87209209-69EC-4C3B-9DBA-456293E5B65A}" type="pres">
      <dgm:prSet presAssocID="{DFF982C7-846C-41C8-9997-7395159E35AC}" presName="tx1" presStyleLbl="revTx" presStyleIdx="1" presStyleCnt="5"/>
      <dgm:spPr/>
      <dgm:t>
        <a:bodyPr/>
        <a:lstStyle/>
        <a:p>
          <a:endParaRPr lang="en-US"/>
        </a:p>
      </dgm:t>
    </dgm:pt>
    <dgm:pt modelId="{00843F4F-6BFF-41E8-AB30-4BF2A62F908F}" type="pres">
      <dgm:prSet presAssocID="{DFF982C7-846C-41C8-9997-7395159E35AC}" presName="vert1" presStyleCnt="0"/>
      <dgm:spPr/>
    </dgm:pt>
    <dgm:pt modelId="{F007BF67-0E68-447C-A6D7-8542AA433548}" type="pres">
      <dgm:prSet presAssocID="{582872FE-CE4E-458F-B596-B8779A6DCFAB}" presName="thickLine" presStyleLbl="alignNode1" presStyleIdx="2" presStyleCnt="5"/>
      <dgm:spPr/>
    </dgm:pt>
    <dgm:pt modelId="{E605F2CC-8EA6-4557-8534-C99B39EB2697}" type="pres">
      <dgm:prSet presAssocID="{582872FE-CE4E-458F-B596-B8779A6DCFAB}" presName="horz1" presStyleCnt="0"/>
      <dgm:spPr/>
    </dgm:pt>
    <dgm:pt modelId="{F6517B12-BBDE-4D4F-9619-184EEC07916D}" type="pres">
      <dgm:prSet presAssocID="{582872FE-CE4E-458F-B596-B8779A6DCFAB}" presName="tx1" presStyleLbl="revTx" presStyleIdx="2" presStyleCnt="5"/>
      <dgm:spPr/>
      <dgm:t>
        <a:bodyPr/>
        <a:lstStyle/>
        <a:p>
          <a:endParaRPr lang="en-US"/>
        </a:p>
      </dgm:t>
    </dgm:pt>
    <dgm:pt modelId="{E44BB322-F517-4DDC-B69C-6DA2FA31C9ED}" type="pres">
      <dgm:prSet presAssocID="{582872FE-CE4E-458F-B596-B8779A6DCFAB}" presName="vert1" presStyleCnt="0"/>
      <dgm:spPr/>
    </dgm:pt>
    <dgm:pt modelId="{2883487C-71CF-4917-8FB2-55CB030D4985}" type="pres">
      <dgm:prSet presAssocID="{1206BC60-8BD2-4787-903A-46A9BD6C5B7A}" presName="thickLine" presStyleLbl="alignNode1" presStyleIdx="3" presStyleCnt="5"/>
      <dgm:spPr/>
    </dgm:pt>
    <dgm:pt modelId="{19D61B86-9F01-44E6-B9E1-BA12EC06E45B}" type="pres">
      <dgm:prSet presAssocID="{1206BC60-8BD2-4787-903A-46A9BD6C5B7A}" presName="horz1" presStyleCnt="0"/>
      <dgm:spPr/>
    </dgm:pt>
    <dgm:pt modelId="{55503F9D-1469-479C-A8D0-C13F0E234198}" type="pres">
      <dgm:prSet presAssocID="{1206BC60-8BD2-4787-903A-46A9BD6C5B7A}" presName="tx1" presStyleLbl="revTx" presStyleIdx="3" presStyleCnt="5"/>
      <dgm:spPr/>
      <dgm:t>
        <a:bodyPr/>
        <a:lstStyle/>
        <a:p>
          <a:endParaRPr lang="en-US"/>
        </a:p>
      </dgm:t>
    </dgm:pt>
    <dgm:pt modelId="{6AF60D4B-1724-4A53-94C4-BA842B1276DD}" type="pres">
      <dgm:prSet presAssocID="{1206BC60-8BD2-4787-903A-46A9BD6C5B7A}" presName="vert1" presStyleCnt="0"/>
      <dgm:spPr/>
    </dgm:pt>
    <dgm:pt modelId="{C52085F0-191E-4F32-9735-70B7DAB0FA8A}" type="pres">
      <dgm:prSet presAssocID="{3F2C0534-F15C-4CF7-89E7-BC444E471DB2}" presName="thickLine" presStyleLbl="alignNode1" presStyleIdx="4" presStyleCnt="5"/>
      <dgm:spPr/>
    </dgm:pt>
    <dgm:pt modelId="{63396B53-B2E7-4200-8589-FD84DC0FAED0}" type="pres">
      <dgm:prSet presAssocID="{3F2C0534-F15C-4CF7-89E7-BC444E471DB2}" presName="horz1" presStyleCnt="0"/>
      <dgm:spPr/>
    </dgm:pt>
    <dgm:pt modelId="{56B57979-C23D-46D3-8C09-784D4871AFC5}" type="pres">
      <dgm:prSet presAssocID="{3F2C0534-F15C-4CF7-89E7-BC444E471DB2}" presName="tx1" presStyleLbl="revTx" presStyleIdx="4" presStyleCnt="5"/>
      <dgm:spPr/>
      <dgm:t>
        <a:bodyPr/>
        <a:lstStyle/>
        <a:p>
          <a:endParaRPr lang="en-US"/>
        </a:p>
      </dgm:t>
    </dgm:pt>
    <dgm:pt modelId="{6636CB48-864F-46C7-8DCE-6653C43BF9CD}" type="pres">
      <dgm:prSet presAssocID="{3F2C0534-F15C-4CF7-89E7-BC444E471DB2}" presName="vert1" presStyleCnt="0"/>
      <dgm:spPr/>
    </dgm:pt>
  </dgm:ptLst>
  <dgm:cxnLst>
    <dgm:cxn modelId="{94DA3017-5490-4FDC-BA07-35A72B1CF2E3}" srcId="{D62AAFF5-9146-4C38-BAF8-A4FF4DECAC1E}" destId="{DFF982C7-846C-41C8-9997-7395159E35AC}" srcOrd="1" destOrd="0" parTransId="{78065A6D-07EF-4DFD-8B98-DB01254E0559}" sibTransId="{1127E140-A7FC-48E5-BEE5-F5241E8DF49D}"/>
    <dgm:cxn modelId="{19A90CC5-1886-4203-83F7-9D72AF5B90EB}" type="presOf" srcId="{DFF982C7-846C-41C8-9997-7395159E35AC}" destId="{87209209-69EC-4C3B-9DBA-456293E5B65A}" srcOrd="0" destOrd="0" presId="urn:microsoft.com/office/officeart/2008/layout/LinedList"/>
    <dgm:cxn modelId="{4900CA07-B0AC-4CE0-894E-28346933A5C8}" srcId="{D62AAFF5-9146-4C38-BAF8-A4FF4DECAC1E}" destId="{1206BC60-8BD2-4787-903A-46A9BD6C5B7A}" srcOrd="3" destOrd="0" parTransId="{4DA9F9A8-A9F2-4020-AB9B-A503BBB5C012}" sibTransId="{F9958439-074A-4AC7-96AD-74CE2B7D712B}"/>
    <dgm:cxn modelId="{F5A023C9-0210-4E40-A0EE-F103E458A9D2}" type="presOf" srcId="{D62AAFF5-9146-4C38-BAF8-A4FF4DECAC1E}" destId="{70DD2C65-2D81-4C9E-922F-847E53422CB3}" srcOrd="0" destOrd="0" presId="urn:microsoft.com/office/officeart/2008/layout/LinedList"/>
    <dgm:cxn modelId="{70B54A24-DE6D-46F9-9740-8E888ACDB154}" srcId="{D62AAFF5-9146-4C38-BAF8-A4FF4DECAC1E}" destId="{582872FE-CE4E-458F-B596-B8779A6DCFAB}" srcOrd="2" destOrd="0" parTransId="{4E5AE51F-E6EC-4270-86FE-59203F7F5EDC}" sibTransId="{898BCCDF-AD16-48C0-B29C-152E81A68A7B}"/>
    <dgm:cxn modelId="{37D38843-DDCC-4450-9ADA-67B8FE368797}" srcId="{D62AAFF5-9146-4C38-BAF8-A4FF4DECAC1E}" destId="{3F2C0534-F15C-4CF7-89E7-BC444E471DB2}" srcOrd="4" destOrd="0" parTransId="{8C404295-B4B2-41D6-A008-D477A85159FA}" sibTransId="{C2AE3232-BCFC-41C3-B0C3-9A1D4FE4C002}"/>
    <dgm:cxn modelId="{D1534731-2A85-4B69-BA94-93B41D1E97CA}" srcId="{D62AAFF5-9146-4C38-BAF8-A4FF4DECAC1E}" destId="{69A03474-93D5-4BE9-B318-8A8CE7F8EEDB}" srcOrd="0" destOrd="0" parTransId="{1B01B37D-1919-49F6-A8A6-D5FAECB595F0}" sibTransId="{CFDA241A-83F0-45BF-80F7-8DC227E90AA0}"/>
    <dgm:cxn modelId="{677D79D2-623E-4D71-95F3-51A3B9C6995D}" type="presOf" srcId="{3F2C0534-F15C-4CF7-89E7-BC444E471DB2}" destId="{56B57979-C23D-46D3-8C09-784D4871AFC5}" srcOrd="0" destOrd="0" presId="urn:microsoft.com/office/officeart/2008/layout/LinedList"/>
    <dgm:cxn modelId="{DFB31295-80CD-469B-ACC3-58FD2EEEDBB9}" type="presOf" srcId="{582872FE-CE4E-458F-B596-B8779A6DCFAB}" destId="{F6517B12-BBDE-4D4F-9619-184EEC07916D}" srcOrd="0" destOrd="0" presId="urn:microsoft.com/office/officeart/2008/layout/LinedList"/>
    <dgm:cxn modelId="{C333D12D-95E2-4C4F-B5BA-A289855548FC}" type="presOf" srcId="{1206BC60-8BD2-4787-903A-46A9BD6C5B7A}" destId="{55503F9D-1469-479C-A8D0-C13F0E234198}" srcOrd="0" destOrd="0" presId="urn:microsoft.com/office/officeart/2008/layout/LinedList"/>
    <dgm:cxn modelId="{4204B68B-A06E-49B0-ADC5-FD53998DDF86}" type="presOf" srcId="{69A03474-93D5-4BE9-B318-8A8CE7F8EEDB}" destId="{F6C3B006-FF51-4E01-9555-70008BA2D49C}" srcOrd="0" destOrd="0" presId="urn:microsoft.com/office/officeart/2008/layout/LinedList"/>
    <dgm:cxn modelId="{7982F640-3717-4A13-80A5-6802B8121F31}" type="presParOf" srcId="{70DD2C65-2D81-4C9E-922F-847E53422CB3}" destId="{E2236BDB-E0FD-420D-B1A7-271B9D07F543}" srcOrd="0" destOrd="0" presId="urn:microsoft.com/office/officeart/2008/layout/LinedList"/>
    <dgm:cxn modelId="{4E9FCE8A-6361-4D75-89D6-C6DC8D6DB91E}" type="presParOf" srcId="{70DD2C65-2D81-4C9E-922F-847E53422CB3}" destId="{17B74A72-03AC-4393-B8C8-645D898A1029}" srcOrd="1" destOrd="0" presId="urn:microsoft.com/office/officeart/2008/layout/LinedList"/>
    <dgm:cxn modelId="{927CEA91-47BF-4768-BBD2-ACC1AF768C8C}" type="presParOf" srcId="{17B74A72-03AC-4393-B8C8-645D898A1029}" destId="{F6C3B006-FF51-4E01-9555-70008BA2D49C}" srcOrd="0" destOrd="0" presId="urn:microsoft.com/office/officeart/2008/layout/LinedList"/>
    <dgm:cxn modelId="{C555A6C0-C05D-494D-A6EC-39FAC46FF700}" type="presParOf" srcId="{17B74A72-03AC-4393-B8C8-645D898A1029}" destId="{6C6464A7-42E3-41E4-ABED-9AA7CDD4FF80}" srcOrd="1" destOrd="0" presId="urn:microsoft.com/office/officeart/2008/layout/LinedList"/>
    <dgm:cxn modelId="{F14825B2-6BB0-4FA4-9ED5-44996D4A8E22}" type="presParOf" srcId="{70DD2C65-2D81-4C9E-922F-847E53422CB3}" destId="{710A5293-4B14-4AEE-AE56-C7EFD0158BB4}" srcOrd="2" destOrd="0" presId="urn:microsoft.com/office/officeart/2008/layout/LinedList"/>
    <dgm:cxn modelId="{1190C066-0BB3-44AB-88FB-DEA4412EE62C}" type="presParOf" srcId="{70DD2C65-2D81-4C9E-922F-847E53422CB3}" destId="{1F6CC4E5-6D7A-4EBC-A3D5-48B1D27D5128}" srcOrd="3" destOrd="0" presId="urn:microsoft.com/office/officeart/2008/layout/LinedList"/>
    <dgm:cxn modelId="{C725677E-82B4-48AE-AAB4-B8930432CE53}" type="presParOf" srcId="{1F6CC4E5-6D7A-4EBC-A3D5-48B1D27D5128}" destId="{87209209-69EC-4C3B-9DBA-456293E5B65A}" srcOrd="0" destOrd="0" presId="urn:microsoft.com/office/officeart/2008/layout/LinedList"/>
    <dgm:cxn modelId="{BFD43A58-39EF-4474-ADF7-BF63F7F88C20}" type="presParOf" srcId="{1F6CC4E5-6D7A-4EBC-A3D5-48B1D27D5128}" destId="{00843F4F-6BFF-41E8-AB30-4BF2A62F908F}" srcOrd="1" destOrd="0" presId="urn:microsoft.com/office/officeart/2008/layout/LinedList"/>
    <dgm:cxn modelId="{EDD1F986-8173-4A5E-AC9C-33CB280BFC4F}" type="presParOf" srcId="{70DD2C65-2D81-4C9E-922F-847E53422CB3}" destId="{F007BF67-0E68-447C-A6D7-8542AA433548}" srcOrd="4" destOrd="0" presId="urn:microsoft.com/office/officeart/2008/layout/LinedList"/>
    <dgm:cxn modelId="{46E80622-8D59-4E3E-A920-338AD23425FC}" type="presParOf" srcId="{70DD2C65-2D81-4C9E-922F-847E53422CB3}" destId="{E605F2CC-8EA6-4557-8534-C99B39EB2697}" srcOrd="5" destOrd="0" presId="urn:microsoft.com/office/officeart/2008/layout/LinedList"/>
    <dgm:cxn modelId="{00DE972E-7B12-4F6A-A892-A9F1716E463A}" type="presParOf" srcId="{E605F2CC-8EA6-4557-8534-C99B39EB2697}" destId="{F6517B12-BBDE-4D4F-9619-184EEC07916D}" srcOrd="0" destOrd="0" presId="urn:microsoft.com/office/officeart/2008/layout/LinedList"/>
    <dgm:cxn modelId="{067701FF-4695-41CF-875D-D3570B6A935A}" type="presParOf" srcId="{E605F2CC-8EA6-4557-8534-C99B39EB2697}" destId="{E44BB322-F517-4DDC-B69C-6DA2FA31C9ED}" srcOrd="1" destOrd="0" presId="urn:microsoft.com/office/officeart/2008/layout/LinedList"/>
    <dgm:cxn modelId="{4DB10C7B-47BB-4688-B603-2B5022CDC4C8}" type="presParOf" srcId="{70DD2C65-2D81-4C9E-922F-847E53422CB3}" destId="{2883487C-71CF-4917-8FB2-55CB030D4985}" srcOrd="6" destOrd="0" presId="urn:microsoft.com/office/officeart/2008/layout/LinedList"/>
    <dgm:cxn modelId="{AED23E33-3BDF-4F1B-ADC5-41FFC091CBB4}" type="presParOf" srcId="{70DD2C65-2D81-4C9E-922F-847E53422CB3}" destId="{19D61B86-9F01-44E6-B9E1-BA12EC06E45B}" srcOrd="7" destOrd="0" presId="urn:microsoft.com/office/officeart/2008/layout/LinedList"/>
    <dgm:cxn modelId="{C5347BCD-1649-4244-8D1C-65896823887A}" type="presParOf" srcId="{19D61B86-9F01-44E6-B9E1-BA12EC06E45B}" destId="{55503F9D-1469-479C-A8D0-C13F0E234198}" srcOrd="0" destOrd="0" presId="urn:microsoft.com/office/officeart/2008/layout/LinedList"/>
    <dgm:cxn modelId="{9B3F2A9A-6FF3-4FE3-817C-C4C401C15189}" type="presParOf" srcId="{19D61B86-9F01-44E6-B9E1-BA12EC06E45B}" destId="{6AF60D4B-1724-4A53-94C4-BA842B1276DD}" srcOrd="1" destOrd="0" presId="urn:microsoft.com/office/officeart/2008/layout/LinedList"/>
    <dgm:cxn modelId="{BB7E7A42-F16C-48CF-9301-438DAAABDF3A}" type="presParOf" srcId="{70DD2C65-2D81-4C9E-922F-847E53422CB3}" destId="{C52085F0-191E-4F32-9735-70B7DAB0FA8A}" srcOrd="8" destOrd="0" presId="urn:microsoft.com/office/officeart/2008/layout/LinedList"/>
    <dgm:cxn modelId="{19504993-DFC0-4F25-8CE2-4CF7A3F5838B}" type="presParOf" srcId="{70DD2C65-2D81-4C9E-922F-847E53422CB3}" destId="{63396B53-B2E7-4200-8589-FD84DC0FAED0}" srcOrd="9" destOrd="0" presId="urn:microsoft.com/office/officeart/2008/layout/LinedList"/>
    <dgm:cxn modelId="{C7FB77D5-E960-4948-A6C5-83565C1D7A33}" type="presParOf" srcId="{63396B53-B2E7-4200-8589-FD84DC0FAED0}" destId="{56B57979-C23D-46D3-8C09-784D4871AFC5}" srcOrd="0" destOrd="0" presId="urn:microsoft.com/office/officeart/2008/layout/LinedList"/>
    <dgm:cxn modelId="{C3382DB9-0574-45DF-A996-128717143D59}" type="presParOf" srcId="{63396B53-B2E7-4200-8589-FD84DC0FAED0}" destId="{6636CB48-864F-46C7-8DCE-6653C43BF9CD}"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1DBE65D-A964-42D5-9372-0E7E5607BF32}" type="doc">
      <dgm:prSet loTypeId="urn:microsoft.com/office/officeart/2005/8/layout/vProcess5" loCatId="process" qsTypeId="urn:microsoft.com/office/officeart/2005/8/quickstyle/simple1" qsCatId="simple" csTypeId="urn:microsoft.com/office/officeart/2005/8/colors/colorful1" csCatId="colorful"/>
      <dgm:spPr/>
      <dgm:t>
        <a:bodyPr/>
        <a:lstStyle/>
        <a:p>
          <a:endParaRPr lang="en-US"/>
        </a:p>
      </dgm:t>
    </dgm:pt>
    <dgm:pt modelId="{1657EC9C-5060-45AB-AF6A-E984FC3D5C61}">
      <dgm:prSet/>
      <dgm:spPr/>
      <dgm:t>
        <a:bodyPr/>
        <a:lstStyle/>
        <a:p>
          <a:r>
            <a:rPr lang="en-US" dirty="0"/>
            <a:t>Senior Citizens Act Implementation</a:t>
          </a:r>
        </a:p>
      </dgm:t>
    </dgm:pt>
    <dgm:pt modelId="{5EEFDD72-C90A-4810-8AAA-923FAF3FB468}" type="parTrans" cxnId="{24890DC1-7193-410E-BC92-CF95D4B6BD75}">
      <dgm:prSet/>
      <dgm:spPr/>
      <dgm:t>
        <a:bodyPr/>
        <a:lstStyle/>
        <a:p>
          <a:endParaRPr lang="en-US"/>
        </a:p>
      </dgm:t>
    </dgm:pt>
    <dgm:pt modelId="{A2420DEA-4C39-4CCA-B741-B5DC710265AB}" type="sibTrans" cxnId="{24890DC1-7193-410E-BC92-CF95D4B6BD75}">
      <dgm:prSet/>
      <dgm:spPr/>
      <dgm:t>
        <a:bodyPr/>
        <a:lstStyle/>
        <a:p>
          <a:endParaRPr lang="en-US"/>
        </a:p>
      </dgm:t>
    </dgm:pt>
    <dgm:pt modelId="{BA7C5436-C65C-4BFC-A60B-0238AFC21FAA}">
      <dgm:prSet/>
      <dgm:spPr/>
      <dgm:t>
        <a:bodyPr/>
        <a:lstStyle/>
        <a:p>
          <a:r>
            <a:rPr lang="en-US"/>
            <a:t>Inheritance Rights</a:t>
          </a:r>
        </a:p>
      </dgm:t>
    </dgm:pt>
    <dgm:pt modelId="{A50FD35C-43FE-4552-AD8D-BBFB684D0804}" type="parTrans" cxnId="{48D4D854-CACC-4A92-9E5C-996C2B7BF0A5}">
      <dgm:prSet/>
      <dgm:spPr/>
      <dgm:t>
        <a:bodyPr/>
        <a:lstStyle/>
        <a:p>
          <a:endParaRPr lang="en-US"/>
        </a:p>
      </dgm:t>
    </dgm:pt>
    <dgm:pt modelId="{081A4736-56FA-4D56-B71A-5BED3FF9F30D}" type="sibTrans" cxnId="{48D4D854-CACC-4A92-9E5C-996C2B7BF0A5}">
      <dgm:prSet/>
      <dgm:spPr/>
      <dgm:t>
        <a:bodyPr/>
        <a:lstStyle/>
        <a:p>
          <a:endParaRPr lang="en-US"/>
        </a:p>
      </dgm:t>
    </dgm:pt>
    <dgm:pt modelId="{78BAAAA7-C78B-4085-ABF1-8305AC2C80E7}">
      <dgm:prSet/>
      <dgm:spPr/>
      <dgm:t>
        <a:bodyPr/>
        <a:lstStyle/>
        <a:p>
          <a:r>
            <a:rPr lang="en-US"/>
            <a:t>Economic Empowerment and Social Security</a:t>
          </a:r>
        </a:p>
      </dgm:t>
    </dgm:pt>
    <dgm:pt modelId="{4AD09D5C-EA88-4386-8406-287FAD7B7A18}" type="parTrans" cxnId="{BF75BF39-8357-4639-8C5E-77E68954C1BF}">
      <dgm:prSet/>
      <dgm:spPr/>
      <dgm:t>
        <a:bodyPr/>
        <a:lstStyle/>
        <a:p>
          <a:endParaRPr lang="en-US"/>
        </a:p>
      </dgm:t>
    </dgm:pt>
    <dgm:pt modelId="{0890867D-42AB-4167-856F-C77B69D62F30}" type="sibTrans" cxnId="{BF75BF39-8357-4639-8C5E-77E68954C1BF}">
      <dgm:prSet/>
      <dgm:spPr/>
      <dgm:t>
        <a:bodyPr/>
        <a:lstStyle/>
        <a:p>
          <a:endParaRPr lang="en-US"/>
        </a:p>
      </dgm:t>
    </dgm:pt>
    <dgm:pt modelId="{7BAC110C-2C2E-4634-98F2-399E62A8917A}">
      <dgm:prSet/>
      <dgm:spPr/>
      <dgm:t>
        <a:bodyPr/>
        <a:lstStyle/>
        <a:p>
          <a:r>
            <a:rPr lang="en-US"/>
            <a:t>Healthcare and Well-being</a:t>
          </a:r>
        </a:p>
      </dgm:t>
    </dgm:pt>
    <dgm:pt modelId="{27AC9318-3140-4610-8889-E6C93FC58819}" type="parTrans" cxnId="{1691981F-CD18-4387-87D4-F77BDCF60D3F}">
      <dgm:prSet/>
      <dgm:spPr/>
      <dgm:t>
        <a:bodyPr/>
        <a:lstStyle/>
        <a:p>
          <a:endParaRPr lang="en-US"/>
        </a:p>
      </dgm:t>
    </dgm:pt>
    <dgm:pt modelId="{23FA6A1C-ACA4-4F6C-BEC6-BBB463AF841B}" type="sibTrans" cxnId="{1691981F-CD18-4387-87D4-F77BDCF60D3F}">
      <dgm:prSet/>
      <dgm:spPr/>
      <dgm:t>
        <a:bodyPr/>
        <a:lstStyle/>
        <a:p>
          <a:endParaRPr lang="en-US"/>
        </a:p>
      </dgm:t>
    </dgm:pt>
    <dgm:pt modelId="{30E5A013-C1FD-46D0-9223-AE75651E5524}">
      <dgm:prSet/>
      <dgm:spPr/>
      <dgm:t>
        <a:bodyPr/>
        <a:lstStyle/>
        <a:p>
          <a:r>
            <a:rPr lang="en-US"/>
            <a:t>Social Inclusion and Protection</a:t>
          </a:r>
        </a:p>
      </dgm:t>
    </dgm:pt>
    <dgm:pt modelId="{DA33E216-EFC0-473C-A350-32931CE93A80}" type="parTrans" cxnId="{4CE4769F-C017-4D30-9E9F-77EB81880AAE}">
      <dgm:prSet/>
      <dgm:spPr/>
      <dgm:t>
        <a:bodyPr/>
        <a:lstStyle/>
        <a:p>
          <a:endParaRPr lang="en-US"/>
        </a:p>
      </dgm:t>
    </dgm:pt>
    <dgm:pt modelId="{B7D18726-67D1-4485-86B2-A585CB1707B6}" type="sibTrans" cxnId="{4CE4769F-C017-4D30-9E9F-77EB81880AAE}">
      <dgm:prSet/>
      <dgm:spPr/>
      <dgm:t>
        <a:bodyPr/>
        <a:lstStyle/>
        <a:p>
          <a:endParaRPr lang="en-US"/>
        </a:p>
      </dgm:t>
    </dgm:pt>
    <dgm:pt modelId="{4C07B8BC-128F-4601-8645-FD07C0D4ED0A}" type="pres">
      <dgm:prSet presAssocID="{A1DBE65D-A964-42D5-9372-0E7E5607BF32}" presName="outerComposite" presStyleCnt="0">
        <dgm:presLayoutVars>
          <dgm:chMax val="5"/>
          <dgm:dir/>
          <dgm:resizeHandles val="exact"/>
        </dgm:presLayoutVars>
      </dgm:prSet>
      <dgm:spPr/>
      <dgm:t>
        <a:bodyPr/>
        <a:lstStyle/>
        <a:p>
          <a:endParaRPr lang="en-US"/>
        </a:p>
      </dgm:t>
    </dgm:pt>
    <dgm:pt modelId="{52DA7D63-23CC-49A5-83B6-7A1E51C79B55}" type="pres">
      <dgm:prSet presAssocID="{A1DBE65D-A964-42D5-9372-0E7E5607BF32}" presName="dummyMaxCanvas" presStyleCnt="0">
        <dgm:presLayoutVars/>
      </dgm:prSet>
      <dgm:spPr/>
    </dgm:pt>
    <dgm:pt modelId="{1C163D3F-499D-4F46-BD4E-06CF2A574195}" type="pres">
      <dgm:prSet presAssocID="{A1DBE65D-A964-42D5-9372-0E7E5607BF32}" presName="FiveNodes_1" presStyleLbl="node1" presStyleIdx="0" presStyleCnt="5">
        <dgm:presLayoutVars>
          <dgm:bulletEnabled val="1"/>
        </dgm:presLayoutVars>
      </dgm:prSet>
      <dgm:spPr/>
      <dgm:t>
        <a:bodyPr/>
        <a:lstStyle/>
        <a:p>
          <a:endParaRPr lang="en-US"/>
        </a:p>
      </dgm:t>
    </dgm:pt>
    <dgm:pt modelId="{DA94835F-DFB7-4ACA-8C74-38325712A912}" type="pres">
      <dgm:prSet presAssocID="{A1DBE65D-A964-42D5-9372-0E7E5607BF32}" presName="FiveNodes_2" presStyleLbl="node1" presStyleIdx="1" presStyleCnt="5">
        <dgm:presLayoutVars>
          <dgm:bulletEnabled val="1"/>
        </dgm:presLayoutVars>
      </dgm:prSet>
      <dgm:spPr/>
      <dgm:t>
        <a:bodyPr/>
        <a:lstStyle/>
        <a:p>
          <a:endParaRPr lang="en-US"/>
        </a:p>
      </dgm:t>
    </dgm:pt>
    <dgm:pt modelId="{856E267D-9BF5-4BF2-BE3A-97977E0F9213}" type="pres">
      <dgm:prSet presAssocID="{A1DBE65D-A964-42D5-9372-0E7E5607BF32}" presName="FiveNodes_3" presStyleLbl="node1" presStyleIdx="2" presStyleCnt="5">
        <dgm:presLayoutVars>
          <dgm:bulletEnabled val="1"/>
        </dgm:presLayoutVars>
      </dgm:prSet>
      <dgm:spPr/>
      <dgm:t>
        <a:bodyPr/>
        <a:lstStyle/>
        <a:p>
          <a:endParaRPr lang="en-US"/>
        </a:p>
      </dgm:t>
    </dgm:pt>
    <dgm:pt modelId="{3F04DC0F-925D-4393-ADF2-BB25740CD2A9}" type="pres">
      <dgm:prSet presAssocID="{A1DBE65D-A964-42D5-9372-0E7E5607BF32}" presName="FiveNodes_4" presStyleLbl="node1" presStyleIdx="3" presStyleCnt="5">
        <dgm:presLayoutVars>
          <dgm:bulletEnabled val="1"/>
        </dgm:presLayoutVars>
      </dgm:prSet>
      <dgm:spPr/>
      <dgm:t>
        <a:bodyPr/>
        <a:lstStyle/>
        <a:p>
          <a:endParaRPr lang="en-US"/>
        </a:p>
      </dgm:t>
    </dgm:pt>
    <dgm:pt modelId="{E813BDBD-C9D2-4637-9EAA-E87662A361E9}" type="pres">
      <dgm:prSet presAssocID="{A1DBE65D-A964-42D5-9372-0E7E5607BF32}" presName="FiveNodes_5" presStyleLbl="node1" presStyleIdx="4" presStyleCnt="5">
        <dgm:presLayoutVars>
          <dgm:bulletEnabled val="1"/>
        </dgm:presLayoutVars>
      </dgm:prSet>
      <dgm:spPr/>
      <dgm:t>
        <a:bodyPr/>
        <a:lstStyle/>
        <a:p>
          <a:endParaRPr lang="en-US"/>
        </a:p>
      </dgm:t>
    </dgm:pt>
    <dgm:pt modelId="{AB87EC95-77E7-4937-9D5D-1BA9115A6D68}" type="pres">
      <dgm:prSet presAssocID="{A1DBE65D-A964-42D5-9372-0E7E5607BF32}" presName="FiveConn_1-2" presStyleLbl="fgAccFollowNode1" presStyleIdx="0" presStyleCnt="4">
        <dgm:presLayoutVars>
          <dgm:bulletEnabled val="1"/>
        </dgm:presLayoutVars>
      </dgm:prSet>
      <dgm:spPr/>
      <dgm:t>
        <a:bodyPr/>
        <a:lstStyle/>
        <a:p>
          <a:endParaRPr lang="en-US"/>
        </a:p>
      </dgm:t>
    </dgm:pt>
    <dgm:pt modelId="{CB417FD0-B1DB-4D27-8198-6E34C5660C05}" type="pres">
      <dgm:prSet presAssocID="{A1DBE65D-A964-42D5-9372-0E7E5607BF32}" presName="FiveConn_2-3" presStyleLbl="fgAccFollowNode1" presStyleIdx="1" presStyleCnt="4">
        <dgm:presLayoutVars>
          <dgm:bulletEnabled val="1"/>
        </dgm:presLayoutVars>
      </dgm:prSet>
      <dgm:spPr/>
      <dgm:t>
        <a:bodyPr/>
        <a:lstStyle/>
        <a:p>
          <a:endParaRPr lang="en-US"/>
        </a:p>
      </dgm:t>
    </dgm:pt>
    <dgm:pt modelId="{80EDC0C3-3A75-427B-993D-43DF31571ED4}" type="pres">
      <dgm:prSet presAssocID="{A1DBE65D-A964-42D5-9372-0E7E5607BF32}" presName="FiveConn_3-4" presStyleLbl="fgAccFollowNode1" presStyleIdx="2" presStyleCnt="4">
        <dgm:presLayoutVars>
          <dgm:bulletEnabled val="1"/>
        </dgm:presLayoutVars>
      </dgm:prSet>
      <dgm:spPr/>
      <dgm:t>
        <a:bodyPr/>
        <a:lstStyle/>
        <a:p>
          <a:endParaRPr lang="en-US"/>
        </a:p>
      </dgm:t>
    </dgm:pt>
    <dgm:pt modelId="{86799A4E-88D2-4887-BAD0-5415734C6F1D}" type="pres">
      <dgm:prSet presAssocID="{A1DBE65D-A964-42D5-9372-0E7E5607BF32}" presName="FiveConn_4-5" presStyleLbl="fgAccFollowNode1" presStyleIdx="3" presStyleCnt="4">
        <dgm:presLayoutVars>
          <dgm:bulletEnabled val="1"/>
        </dgm:presLayoutVars>
      </dgm:prSet>
      <dgm:spPr/>
      <dgm:t>
        <a:bodyPr/>
        <a:lstStyle/>
        <a:p>
          <a:endParaRPr lang="en-US"/>
        </a:p>
      </dgm:t>
    </dgm:pt>
    <dgm:pt modelId="{3045E20F-20D7-4DF5-83C8-5920EBC56F8A}" type="pres">
      <dgm:prSet presAssocID="{A1DBE65D-A964-42D5-9372-0E7E5607BF32}" presName="FiveNodes_1_text" presStyleLbl="node1" presStyleIdx="4" presStyleCnt="5">
        <dgm:presLayoutVars>
          <dgm:bulletEnabled val="1"/>
        </dgm:presLayoutVars>
      </dgm:prSet>
      <dgm:spPr/>
      <dgm:t>
        <a:bodyPr/>
        <a:lstStyle/>
        <a:p>
          <a:endParaRPr lang="en-US"/>
        </a:p>
      </dgm:t>
    </dgm:pt>
    <dgm:pt modelId="{EB152995-DCB4-4B9F-A33A-DDA69AE0D1E5}" type="pres">
      <dgm:prSet presAssocID="{A1DBE65D-A964-42D5-9372-0E7E5607BF32}" presName="FiveNodes_2_text" presStyleLbl="node1" presStyleIdx="4" presStyleCnt="5">
        <dgm:presLayoutVars>
          <dgm:bulletEnabled val="1"/>
        </dgm:presLayoutVars>
      </dgm:prSet>
      <dgm:spPr/>
      <dgm:t>
        <a:bodyPr/>
        <a:lstStyle/>
        <a:p>
          <a:endParaRPr lang="en-US"/>
        </a:p>
      </dgm:t>
    </dgm:pt>
    <dgm:pt modelId="{73661B0B-BB70-4384-8364-86962B54263C}" type="pres">
      <dgm:prSet presAssocID="{A1DBE65D-A964-42D5-9372-0E7E5607BF32}" presName="FiveNodes_3_text" presStyleLbl="node1" presStyleIdx="4" presStyleCnt="5">
        <dgm:presLayoutVars>
          <dgm:bulletEnabled val="1"/>
        </dgm:presLayoutVars>
      </dgm:prSet>
      <dgm:spPr/>
      <dgm:t>
        <a:bodyPr/>
        <a:lstStyle/>
        <a:p>
          <a:endParaRPr lang="en-US"/>
        </a:p>
      </dgm:t>
    </dgm:pt>
    <dgm:pt modelId="{737F5E5D-C543-4884-A887-89B6226EE373}" type="pres">
      <dgm:prSet presAssocID="{A1DBE65D-A964-42D5-9372-0E7E5607BF32}" presName="FiveNodes_4_text" presStyleLbl="node1" presStyleIdx="4" presStyleCnt="5">
        <dgm:presLayoutVars>
          <dgm:bulletEnabled val="1"/>
        </dgm:presLayoutVars>
      </dgm:prSet>
      <dgm:spPr/>
      <dgm:t>
        <a:bodyPr/>
        <a:lstStyle/>
        <a:p>
          <a:endParaRPr lang="en-US"/>
        </a:p>
      </dgm:t>
    </dgm:pt>
    <dgm:pt modelId="{CB04D1F3-DA63-4B33-B66D-EECFD206DB34}" type="pres">
      <dgm:prSet presAssocID="{A1DBE65D-A964-42D5-9372-0E7E5607BF32}" presName="FiveNodes_5_text" presStyleLbl="node1" presStyleIdx="4" presStyleCnt="5">
        <dgm:presLayoutVars>
          <dgm:bulletEnabled val="1"/>
        </dgm:presLayoutVars>
      </dgm:prSet>
      <dgm:spPr/>
      <dgm:t>
        <a:bodyPr/>
        <a:lstStyle/>
        <a:p>
          <a:endParaRPr lang="en-US"/>
        </a:p>
      </dgm:t>
    </dgm:pt>
  </dgm:ptLst>
  <dgm:cxnLst>
    <dgm:cxn modelId="{443E3566-9BAD-4712-A909-BF6F1D6F28AE}" type="presOf" srcId="{BA7C5436-C65C-4BFC-A60B-0238AFC21FAA}" destId="{DA94835F-DFB7-4ACA-8C74-38325712A912}" srcOrd="0" destOrd="0" presId="urn:microsoft.com/office/officeart/2005/8/layout/vProcess5"/>
    <dgm:cxn modelId="{1691981F-CD18-4387-87D4-F77BDCF60D3F}" srcId="{A1DBE65D-A964-42D5-9372-0E7E5607BF32}" destId="{7BAC110C-2C2E-4634-98F2-399E62A8917A}" srcOrd="3" destOrd="0" parTransId="{27AC9318-3140-4610-8889-E6C93FC58819}" sibTransId="{23FA6A1C-ACA4-4F6C-BEC6-BBB463AF841B}"/>
    <dgm:cxn modelId="{A0EBADDA-9AC2-4F78-99F2-DB070CCB6A12}" type="presOf" srcId="{A1DBE65D-A964-42D5-9372-0E7E5607BF32}" destId="{4C07B8BC-128F-4601-8645-FD07C0D4ED0A}" srcOrd="0" destOrd="0" presId="urn:microsoft.com/office/officeart/2005/8/layout/vProcess5"/>
    <dgm:cxn modelId="{9F29A0BE-C6D6-45F6-83FD-1184D4F10038}" type="presOf" srcId="{1657EC9C-5060-45AB-AF6A-E984FC3D5C61}" destId="{3045E20F-20D7-4DF5-83C8-5920EBC56F8A}" srcOrd="1" destOrd="0" presId="urn:microsoft.com/office/officeart/2005/8/layout/vProcess5"/>
    <dgm:cxn modelId="{48D4D854-CACC-4A92-9E5C-996C2B7BF0A5}" srcId="{A1DBE65D-A964-42D5-9372-0E7E5607BF32}" destId="{BA7C5436-C65C-4BFC-A60B-0238AFC21FAA}" srcOrd="1" destOrd="0" parTransId="{A50FD35C-43FE-4552-AD8D-BBFB684D0804}" sibTransId="{081A4736-56FA-4D56-B71A-5BED3FF9F30D}"/>
    <dgm:cxn modelId="{4CE4769F-C017-4D30-9E9F-77EB81880AAE}" srcId="{A1DBE65D-A964-42D5-9372-0E7E5607BF32}" destId="{30E5A013-C1FD-46D0-9223-AE75651E5524}" srcOrd="4" destOrd="0" parTransId="{DA33E216-EFC0-473C-A350-32931CE93A80}" sibTransId="{B7D18726-67D1-4485-86B2-A585CB1707B6}"/>
    <dgm:cxn modelId="{2CC310B3-678D-4795-8ABD-FC49C776596D}" type="presOf" srcId="{7BAC110C-2C2E-4634-98F2-399E62A8917A}" destId="{3F04DC0F-925D-4393-ADF2-BB25740CD2A9}" srcOrd="0" destOrd="0" presId="urn:microsoft.com/office/officeart/2005/8/layout/vProcess5"/>
    <dgm:cxn modelId="{F9B24034-21BE-47E6-B6EC-875DD117B434}" type="presOf" srcId="{23FA6A1C-ACA4-4F6C-BEC6-BBB463AF841B}" destId="{86799A4E-88D2-4887-BAD0-5415734C6F1D}" srcOrd="0" destOrd="0" presId="urn:microsoft.com/office/officeart/2005/8/layout/vProcess5"/>
    <dgm:cxn modelId="{C2A94AE5-5D0E-4D03-A5B8-57DB1392EE0E}" type="presOf" srcId="{7BAC110C-2C2E-4634-98F2-399E62A8917A}" destId="{737F5E5D-C543-4884-A887-89B6226EE373}" srcOrd="1" destOrd="0" presId="urn:microsoft.com/office/officeart/2005/8/layout/vProcess5"/>
    <dgm:cxn modelId="{913E5B80-3450-4EB1-BAAC-B5EEF8EAD035}" type="presOf" srcId="{78BAAAA7-C78B-4085-ABF1-8305AC2C80E7}" destId="{856E267D-9BF5-4BF2-BE3A-97977E0F9213}" srcOrd="0" destOrd="0" presId="urn:microsoft.com/office/officeart/2005/8/layout/vProcess5"/>
    <dgm:cxn modelId="{788A55D7-E419-4238-AB3E-BBADDEF24144}" type="presOf" srcId="{0890867D-42AB-4167-856F-C77B69D62F30}" destId="{80EDC0C3-3A75-427B-993D-43DF31571ED4}" srcOrd="0" destOrd="0" presId="urn:microsoft.com/office/officeart/2005/8/layout/vProcess5"/>
    <dgm:cxn modelId="{6FABA3D4-FA34-4FCE-A5A5-B4E6439E0AC3}" type="presOf" srcId="{1657EC9C-5060-45AB-AF6A-E984FC3D5C61}" destId="{1C163D3F-499D-4F46-BD4E-06CF2A574195}" srcOrd="0" destOrd="0" presId="urn:microsoft.com/office/officeart/2005/8/layout/vProcess5"/>
    <dgm:cxn modelId="{0608DE8F-86FF-4D04-9888-B89A62905C36}" type="presOf" srcId="{081A4736-56FA-4D56-B71A-5BED3FF9F30D}" destId="{CB417FD0-B1DB-4D27-8198-6E34C5660C05}" srcOrd="0" destOrd="0" presId="urn:microsoft.com/office/officeart/2005/8/layout/vProcess5"/>
    <dgm:cxn modelId="{215F78EE-C7B6-4807-8283-8A72238620D1}" type="presOf" srcId="{78BAAAA7-C78B-4085-ABF1-8305AC2C80E7}" destId="{73661B0B-BB70-4384-8364-86962B54263C}" srcOrd="1" destOrd="0" presId="urn:microsoft.com/office/officeart/2005/8/layout/vProcess5"/>
    <dgm:cxn modelId="{B41AFB68-52E7-4AA4-9A00-15FF42A201FE}" type="presOf" srcId="{A2420DEA-4C39-4CCA-B741-B5DC710265AB}" destId="{AB87EC95-77E7-4937-9D5D-1BA9115A6D68}" srcOrd="0" destOrd="0" presId="urn:microsoft.com/office/officeart/2005/8/layout/vProcess5"/>
    <dgm:cxn modelId="{B963501F-E40C-497C-9AFB-4C6EE5FDD529}" type="presOf" srcId="{30E5A013-C1FD-46D0-9223-AE75651E5524}" destId="{E813BDBD-C9D2-4637-9EAA-E87662A361E9}" srcOrd="0" destOrd="0" presId="urn:microsoft.com/office/officeart/2005/8/layout/vProcess5"/>
    <dgm:cxn modelId="{BF75BF39-8357-4639-8C5E-77E68954C1BF}" srcId="{A1DBE65D-A964-42D5-9372-0E7E5607BF32}" destId="{78BAAAA7-C78B-4085-ABF1-8305AC2C80E7}" srcOrd="2" destOrd="0" parTransId="{4AD09D5C-EA88-4386-8406-287FAD7B7A18}" sibTransId="{0890867D-42AB-4167-856F-C77B69D62F30}"/>
    <dgm:cxn modelId="{F4257432-A9CD-477D-B225-B9CCAC845069}" type="presOf" srcId="{BA7C5436-C65C-4BFC-A60B-0238AFC21FAA}" destId="{EB152995-DCB4-4B9F-A33A-DDA69AE0D1E5}" srcOrd="1" destOrd="0" presId="urn:microsoft.com/office/officeart/2005/8/layout/vProcess5"/>
    <dgm:cxn modelId="{24890DC1-7193-410E-BC92-CF95D4B6BD75}" srcId="{A1DBE65D-A964-42D5-9372-0E7E5607BF32}" destId="{1657EC9C-5060-45AB-AF6A-E984FC3D5C61}" srcOrd="0" destOrd="0" parTransId="{5EEFDD72-C90A-4810-8AAA-923FAF3FB468}" sibTransId="{A2420DEA-4C39-4CCA-B741-B5DC710265AB}"/>
    <dgm:cxn modelId="{9CAFDE83-7737-4BEB-996C-8B4780836A71}" type="presOf" srcId="{30E5A013-C1FD-46D0-9223-AE75651E5524}" destId="{CB04D1F3-DA63-4B33-B66D-EECFD206DB34}" srcOrd="1" destOrd="0" presId="urn:microsoft.com/office/officeart/2005/8/layout/vProcess5"/>
    <dgm:cxn modelId="{7230E401-187C-4282-ACFE-0BD4FAFBE641}" type="presParOf" srcId="{4C07B8BC-128F-4601-8645-FD07C0D4ED0A}" destId="{52DA7D63-23CC-49A5-83B6-7A1E51C79B55}" srcOrd="0" destOrd="0" presId="urn:microsoft.com/office/officeart/2005/8/layout/vProcess5"/>
    <dgm:cxn modelId="{624E8CBD-518F-43D4-B2E5-62C29387FA96}" type="presParOf" srcId="{4C07B8BC-128F-4601-8645-FD07C0D4ED0A}" destId="{1C163D3F-499D-4F46-BD4E-06CF2A574195}" srcOrd="1" destOrd="0" presId="urn:microsoft.com/office/officeart/2005/8/layout/vProcess5"/>
    <dgm:cxn modelId="{3646877A-D965-4799-8EAB-475238C9EDFB}" type="presParOf" srcId="{4C07B8BC-128F-4601-8645-FD07C0D4ED0A}" destId="{DA94835F-DFB7-4ACA-8C74-38325712A912}" srcOrd="2" destOrd="0" presId="urn:microsoft.com/office/officeart/2005/8/layout/vProcess5"/>
    <dgm:cxn modelId="{3BF79C0D-EE7E-4AAD-B3FB-5EB4E241E2DA}" type="presParOf" srcId="{4C07B8BC-128F-4601-8645-FD07C0D4ED0A}" destId="{856E267D-9BF5-4BF2-BE3A-97977E0F9213}" srcOrd="3" destOrd="0" presId="urn:microsoft.com/office/officeart/2005/8/layout/vProcess5"/>
    <dgm:cxn modelId="{4680DFBA-7928-44A1-AB9F-7EADB40D39F3}" type="presParOf" srcId="{4C07B8BC-128F-4601-8645-FD07C0D4ED0A}" destId="{3F04DC0F-925D-4393-ADF2-BB25740CD2A9}" srcOrd="4" destOrd="0" presId="urn:microsoft.com/office/officeart/2005/8/layout/vProcess5"/>
    <dgm:cxn modelId="{1281FB45-E456-47F9-9A0A-15CCB0B381C9}" type="presParOf" srcId="{4C07B8BC-128F-4601-8645-FD07C0D4ED0A}" destId="{E813BDBD-C9D2-4637-9EAA-E87662A361E9}" srcOrd="5" destOrd="0" presId="urn:microsoft.com/office/officeart/2005/8/layout/vProcess5"/>
    <dgm:cxn modelId="{267C733B-3522-470B-9507-4262C1CC479D}" type="presParOf" srcId="{4C07B8BC-128F-4601-8645-FD07C0D4ED0A}" destId="{AB87EC95-77E7-4937-9D5D-1BA9115A6D68}" srcOrd="6" destOrd="0" presId="urn:microsoft.com/office/officeart/2005/8/layout/vProcess5"/>
    <dgm:cxn modelId="{19DCD184-1C0C-456D-8A87-063F30DBA11D}" type="presParOf" srcId="{4C07B8BC-128F-4601-8645-FD07C0D4ED0A}" destId="{CB417FD0-B1DB-4D27-8198-6E34C5660C05}" srcOrd="7" destOrd="0" presId="urn:microsoft.com/office/officeart/2005/8/layout/vProcess5"/>
    <dgm:cxn modelId="{098D61B6-EBAE-4FC1-B721-8534FB4477EA}" type="presParOf" srcId="{4C07B8BC-128F-4601-8645-FD07C0D4ED0A}" destId="{80EDC0C3-3A75-427B-993D-43DF31571ED4}" srcOrd="8" destOrd="0" presId="urn:microsoft.com/office/officeart/2005/8/layout/vProcess5"/>
    <dgm:cxn modelId="{6AA3406F-123F-43CA-A6CA-12674E9858E9}" type="presParOf" srcId="{4C07B8BC-128F-4601-8645-FD07C0D4ED0A}" destId="{86799A4E-88D2-4887-BAD0-5415734C6F1D}" srcOrd="9" destOrd="0" presId="urn:microsoft.com/office/officeart/2005/8/layout/vProcess5"/>
    <dgm:cxn modelId="{32CB6E69-C90C-4410-862A-B28F563642B3}" type="presParOf" srcId="{4C07B8BC-128F-4601-8645-FD07C0D4ED0A}" destId="{3045E20F-20D7-4DF5-83C8-5920EBC56F8A}" srcOrd="10" destOrd="0" presId="urn:microsoft.com/office/officeart/2005/8/layout/vProcess5"/>
    <dgm:cxn modelId="{801BED6B-2483-4B4E-8D1E-AB1CF3942E60}" type="presParOf" srcId="{4C07B8BC-128F-4601-8645-FD07C0D4ED0A}" destId="{EB152995-DCB4-4B9F-A33A-DDA69AE0D1E5}" srcOrd="11" destOrd="0" presId="urn:microsoft.com/office/officeart/2005/8/layout/vProcess5"/>
    <dgm:cxn modelId="{CBBBDC09-E08C-447B-BECF-53CB2167E293}" type="presParOf" srcId="{4C07B8BC-128F-4601-8645-FD07C0D4ED0A}" destId="{73661B0B-BB70-4384-8364-86962B54263C}" srcOrd="12" destOrd="0" presId="urn:microsoft.com/office/officeart/2005/8/layout/vProcess5"/>
    <dgm:cxn modelId="{F58B0BFE-E697-41FC-9B7C-523C63D60407}" type="presParOf" srcId="{4C07B8BC-128F-4601-8645-FD07C0D4ED0A}" destId="{737F5E5D-C543-4884-A887-89B6226EE373}" srcOrd="13" destOrd="0" presId="urn:microsoft.com/office/officeart/2005/8/layout/vProcess5"/>
    <dgm:cxn modelId="{917AED4F-4F61-4DE8-81BA-1CCF272D7FC6}" type="presParOf" srcId="{4C07B8BC-128F-4601-8645-FD07C0D4ED0A}" destId="{CB04D1F3-DA63-4B33-B66D-EECFD206DB34}" srcOrd="14"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D14DAEC-CBEC-4086-8D46-01D2E8CC1A0A}">
      <dsp:nvSpPr>
        <dsp:cNvPr id="0" name=""/>
        <dsp:cNvSpPr/>
      </dsp:nvSpPr>
      <dsp:spPr>
        <a:xfrm>
          <a:off x="0" y="26239"/>
          <a:ext cx="5000124" cy="1740960"/>
        </a:xfrm>
        <a:prstGeom prst="roundRect">
          <a:avLst/>
        </a:prstGeom>
        <a:gradFill rotWithShape="0">
          <a:gsLst>
            <a:gs pos="0">
              <a:schemeClr val="accent5">
                <a:hueOff val="0"/>
                <a:satOff val="0"/>
                <a:lumOff val="0"/>
                <a:alphaOff val="0"/>
                <a:tint val="98000"/>
                <a:lumMod val="114000"/>
              </a:schemeClr>
            </a:gs>
            <a:gs pos="100000">
              <a:schemeClr val="accent5">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8110" tIns="118110" rIns="118110" bIns="118110" numCol="1" spcCol="1270" anchor="ctr" anchorCtr="0">
          <a:noAutofit/>
        </a:bodyPr>
        <a:lstStyle/>
        <a:p>
          <a:pPr lvl="0" algn="l" defTabSz="1377950">
            <a:lnSpc>
              <a:spcPct val="90000"/>
            </a:lnSpc>
            <a:spcBef>
              <a:spcPct val="0"/>
            </a:spcBef>
            <a:spcAft>
              <a:spcPct val="35000"/>
            </a:spcAft>
          </a:pPr>
          <a:r>
            <a:rPr lang="en-US" sz="3100" kern="1200" dirty="0"/>
            <a:t>15+ million people aged 60+ in Pakistan (7% of population).</a:t>
          </a:r>
        </a:p>
      </dsp:txBody>
      <dsp:txXfrm>
        <a:off x="84987" y="111226"/>
        <a:ext cx="4830150" cy="1570986"/>
      </dsp:txXfrm>
    </dsp:sp>
    <dsp:sp modelId="{3C1543FF-ACF0-48C2-A7E1-BDE914173499}">
      <dsp:nvSpPr>
        <dsp:cNvPr id="0" name=""/>
        <dsp:cNvSpPr/>
      </dsp:nvSpPr>
      <dsp:spPr>
        <a:xfrm>
          <a:off x="0" y="1856479"/>
          <a:ext cx="5000124" cy="1740960"/>
        </a:xfrm>
        <a:prstGeom prst="roundRect">
          <a:avLst/>
        </a:prstGeom>
        <a:gradFill rotWithShape="0">
          <a:gsLst>
            <a:gs pos="0">
              <a:schemeClr val="accent5">
                <a:hueOff val="3655316"/>
                <a:satOff val="397"/>
                <a:lumOff val="-1"/>
                <a:alphaOff val="0"/>
                <a:tint val="98000"/>
                <a:lumMod val="114000"/>
              </a:schemeClr>
            </a:gs>
            <a:gs pos="100000">
              <a:schemeClr val="accent5">
                <a:hueOff val="3655316"/>
                <a:satOff val="397"/>
                <a:lumOff val="-1"/>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8110" tIns="118110" rIns="118110" bIns="118110" numCol="1" spcCol="1270" anchor="ctr" anchorCtr="0">
          <a:noAutofit/>
        </a:bodyPr>
        <a:lstStyle/>
        <a:p>
          <a:pPr lvl="0" algn="l" defTabSz="1377950">
            <a:lnSpc>
              <a:spcPct val="90000"/>
            </a:lnSpc>
            <a:spcBef>
              <a:spcPct val="0"/>
            </a:spcBef>
            <a:spcAft>
              <a:spcPct val="35000"/>
            </a:spcAft>
          </a:pPr>
          <a:r>
            <a:rPr lang="en-US" sz="3100" kern="1200"/>
            <a:t>Older women face triple disadvantage: age, gender, poverty.</a:t>
          </a:r>
        </a:p>
      </dsp:txBody>
      <dsp:txXfrm>
        <a:off x="84987" y="1941466"/>
        <a:ext cx="4830150" cy="1570986"/>
      </dsp:txXfrm>
    </dsp:sp>
    <dsp:sp modelId="{DD7C0953-E0FB-489B-BA76-27D030CF74F3}">
      <dsp:nvSpPr>
        <dsp:cNvPr id="0" name=""/>
        <dsp:cNvSpPr/>
      </dsp:nvSpPr>
      <dsp:spPr>
        <a:xfrm>
          <a:off x="0" y="3686720"/>
          <a:ext cx="5000124" cy="1740960"/>
        </a:xfrm>
        <a:prstGeom prst="roundRect">
          <a:avLst/>
        </a:prstGeom>
        <a:gradFill rotWithShape="0">
          <a:gsLst>
            <a:gs pos="0">
              <a:schemeClr val="accent5">
                <a:hueOff val="7310632"/>
                <a:satOff val="795"/>
                <a:lumOff val="-1"/>
                <a:alphaOff val="0"/>
                <a:tint val="98000"/>
                <a:lumMod val="114000"/>
              </a:schemeClr>
            </a:gs>
            <a:gs pos="100000">
              <a:schemeClr val="accent5">
                <a:hueOff val="7310632"/>
                <a:satOff val="795"/>
                <a:lumOff val="-1"/>
                <a:alphaOff val="0"/>
                <a:shade val="90000"/>
                <a:lumMod val="84000"/>
              </a:schemeClr>
            </a:gs>
          </a:gsLst>
          <a:lin ang="5400000" scaled="0"/>
        </a:gradFill>
        <a:ln>
          <a:noFill/>
        </a:ln>
        <a:effectLst>
          <a:outerShdw blurRad="38100" dist="25400" dir="5400000" rotWithShape="0">
            <a:srgbClr val="000000">
              <a:alpha val="4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8110" tIns="118110" rIns="118110" bIns="118110" numCol="1" spcCol="1270" anchor="ctr" anchorCtr="0">
          <a:noAutofit/>
        </a:bodyPr>
        <a:lstStyle/>
        <a:p>
          <a:pPr lvl="0" algn="l" defTabSz="1377950">
            <a:lnSpc>
              <a:spcPct val="90000"/>
            </a:lnSpc>
            <a:spcBef>
              <a:spcPct val="0"/>
            </a:spcBef>
            <a:spcAft>
              <a:spcPct val="35000"/>
            </a:spcAft>
          </a:pPr>
          <a:r>
            <a:rPr lang="en-US" sz="3100" kern="1200"/>
            <a:t>Rights guaranteed by law but often ignored in practice.</a:t>
          </a:r>
        </a:p>
      </dsp:txBody>
      <dsp:txXfrm>
        <a:off x="84987" y="3771707"/>
        <a:ext cx="4830150" cy="157098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5FE849-69E4-4521-AE33-25710617D40F}">
      <dsp:nvSpPr>
        <dsp:cNvPr id="0" name=""/>
        <dsp:cNvSpPr/>
      </dsp:nvSpPr>
      <dsp:spPr>
        <a:xfrm>
          <a:off x="0" y="533209"/>
          <a:ext cx="7886700" cy="599625"/>
        </a:xfrm>
        <a:prstGeom prst="round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l" defTabSz="1111250">
            <a:lnSpc>
              <a:spcPct val="90000"/>
            </a:lnSpc>
            <a:spcBef>
              <a:spcPct val="0"/>
            </a:spcBef>
            <a:spcAft>
              <a:spcPct val="35000"/>
            </a:spcAft>
          </a:pPr>
          <a:r>
            <a:rPr lang="en-US" sz="2500" kern="1200"/>
            <a:t>Right to social protection (pensions, assistance).</a:t>
          </a:r>
        </a:p>
      </dsp:txBody>
      <dsp:txXfrm>
        <a:off x="29271" y="562480"/>
        <a:ext cx="7828158" cy="541083"/>
      </dsp:txXfrm>
    </dsp:sp>
    <dsp:sp modelId="{9D5C4FBC-1D3C-417F-B0A1-87C636D05A48}">
      <dsp:nvSpPr>
        <dsp:cNvPr id="0" name=""/>
        <dsp:cNvSpPr/>
      </dsp:nvSpPr>
      <dsp:spPr>
        <a:xfrm>
          <a:off x="0" y="1204834"/>
          <a:ext cx="7886700" cy="599625"/>
        </a:xfrm>
        <a:prstGeom prst="roundRect">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l" defTabSz="1111250">
            <a:lnSpc>
              <a:spcPct val="90000"/>
            </a:lnSpc>
            <a:spcBef>
              <a:spcPct val="0"/>
            </a:spcBef>
            <a:spcAft>
              <a:spcPct val="35000"/>
            </a:spcAft>
          </a:pPr>
          <a:r>
            <a:rPr lang="en-US" sz="2500" kern="1200"/>
            <a:t>Right to healthcare (geriatric &amp; reproductive).</a:t>
          </a:r>
        </a:p>
      </dsp:txBody>
      <dsp:txXfrm>
        <a:off x="29271" y="1234105"/>
        <a:ext cx="7828158" cy="541083"/>
      </dsp:txXfrm>
    </dsp:sp>
    <dsp:sp modelId="{D5944B5C-2D34-4CFF-8240-0ED44F5F6237}">
      <dsp:nvSpPr>
        <dsp:cNvPr id="0" name=""/>
        <dsp:cNvSpPr/>
      </dsp:nvSpPr>
      <dsp:spPr>
        <a:xfrm>
          <a:off x="0" y="1876459"/>
          <a:ext cx="7886700" cy="599625"/>
        </a:xfrm>
        <a:prstGeom prst="roundRect">
          <a:avLst/>
        </a:prstGeom>
        <a:solidFill>
          <a:schemeClr val="accent4">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l" defTabSz="1111250">
            <a:lnSpc>
              <a:spcPct val="90000"/>
            </a:lnSpc>
            <a:spcBef>
              <a:spcPct val="0"/>
            </a:spcBef>
            <a:spcAft>
              <a:spcPct val="35000"/>
            </a:spcAft>
          </a:pPr>
          <a:r>
            <a:rPr lang="en-US" sz="2500" kern="1200"/>
            <a:t>Right to family support &amp; dignity.</a:t>
          </a:r>
        </a:p>
      </dsp:txBody>
      <dsp:txXfrm>
        <a:off x="29271" y="1905730"/>
        <a:ext cx="7828158" cy="541083"/>
      </dsp:txXfrm>
    </dsp:sp>
    <dsp:sp modelId="{AE2BE896-A8F0-45F7-A57B-23B99AAD83A2}">
      <dsp:nvSpPr>
        <dsp:cNvPr id="0" name=""/>
        <dsp:cNvSpPr/>
      </dsp:nvSpPr>
      <dsp:spPr>
        <a:xfrm>
          <a:off x="0" y="2548084"/>
          <a:ext cx="7886700" cy="599625"/>
        </a:xfrm>
        <a:prstGeom prst="roundRect">
          <a:avLst/>
        </a:prstGeom>
        <a:solidFill>
          <a:schemeClr val="accent5">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l" defTabSz="1111250">
            <a:lnSpc>
              <a:spcPct val="90000"/>
            </a:lnSpc>
            <a:spcBef>
              <a:spcPct val="0"/>
            </a:spcBef>
            <a:spcAft>
              <a:spcPct val="35000"/>
            </a:spcAft>
          </a:pPr>
          <a:r>
            <a:rPr lang="en-US" sz="2500" kern="1200"/>
            <a:t>Right to participation &amp; decision-making.</a:t>
          </a:r>
        </a:p>
      </dsp:txBody>
      <dsp:txXfrm>
        <a:off x="29271" y="2577355"/>
        <a:ext cx="7828158" cy="541083"/>
      </dsp:txXfrm>
    </dsp:sp>
    <dsp:sp modelId="{F3D52B2D-A649-40C5-849F-D8B923D85111}">
      <dsp:nvSpPr>
        <dsp:cNvPr id="0" name=""/>
        <dsp:cNvSpPr/>
      </dsp:nvSpPr>
      <dsp:spPr>
        <a:xfrm>
          <a:off x="0" y="3219709"/>
          <a:ext cx="7886700" cy="599625"/>
        </a:xfrm>
        <a:prstGeom prst="roundRect">
          <a:avLst/>
        </a:prstGeom>
        <a:solidFill>
          <a:schemeClr val="accent6">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l" defTabSz="1111250">
            <a:lnSpc>
              <a:spcPct val="90000"/>
            </a:lnSpc>
            <a:spcBef>
              <a:spcPct val="0"/>
            </a:spcBef>
            <a:spcAft>
              <a:spcPct val="35000"/>
            </a:spcAft>
          </a:pPr>
          <a:r>
            <a:rPr lang="en-US" sz="2500" kern="1200"/>
            <a:t>Right to safety, inheritance, and property.</a:t>
          </a:r>
        </a:p>
      </dsp:txBody>
      <dsp:txXfrm>
        <a:off x="29271" y="3248980"/>
        <a:ext cx="7828158" cy="54108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344768-07A8-4F59-ADE7-6EC34F762838}">
      <dsp:nvSpPr>
        <dsp:cNvPr id="0" name=""/>
        <dsp:cNvSpPr/>
      </dsp:nvSpPr>
      <dsp:spPr>
        <a:xfrm>
          <a:off x="0" y="665"/>
          <a:ext cx="5000124" cy="0"/>
        </a:xfrm>
        <a:prstGeom prst="line">
          <a:avLst/>
        </a:prstGeom>
        <a:gradFill rotWithShape="0">
          <a:gsLst>
            <a:gs pos="0">
              <a:schemeClr val="accent2">
                <a:hueOff val="0"/>
                <a:satOff val="0"/>
                <a:lumOff val="0"/>
                <a:alphaOff val="0"/>
                <a:tint val="98000"/>
                <a:lumMod val="114000"/>
              </a:schemeClr>
            </a:gs>
            <a:gs pos="100000">
              <a:schemeClr val="accent2">
                <a:hueOff val="0"/>
                <a:satOff val="0"/>
                <a:lumOff val="0"/>
                <a:alphaOff val="0"/>
                <a:shade val="90000"/>
                <a:lumMod val="84000"/>
              </a:schemeClr>
            </a:gs>
          </a:gsLst>
          <a:lin ang="5400000" scaled="0"/>
        </a:gradFill>
        <a:ln w="9525" cap="rnd" cmpd="sng" algn="ctr">
          <a:solidFill>
            <a:schemeClr val="accent2">
              <a:hueOff val="0"/>
              <a:satOff val="0"/>
              <a:lumOff val="0"/>
              <a:alphaOff val="0"/>
            </a:schemeClr>
          </a:solidFill>
          <a:prstDash val="solid"/>
        </a:ln>
        <a:effectLst>
          <a:outerShdw blurRad="38100" dist="25400" dir="5400000" rotWithShape="0">
            <a:srgbClr val="000000">
              <a:alpha val="45000"/>
            </a:srgbClr>
          </a:outerShdw>
        </a:effectLst>
      </dsp:spPr>
      <dsp:style>
        <a:lnRef idx="1">
          <a:scrgbClr r="0" g="0" b="0"/>
        </a:lnRef>
        <a:fillRef idx="3">
          <a:scrgbClr r="0" g="0" b="0"/>
        </a:fillRef>
        <a:effectRef idx="2">
          <a:scrgbClr r="0" g="0" b="0"/>
        </a:effectRef>
        <a:fontRef idx="minor">
          <a:schemeClr val="lt1"/>
        </a:fontRef>
      </dsp:style>
    </dsp:sp>
    <dsp:sp modelId="{35ADA043-65B0-4588-B28C-7313C9F565C8}">
      <dsp:nvSpPr>
        <dsp:cNvPr id="0" name=""/>
        <dsp:cNvSpPr/>
      </dsp:nvSpPr>
      <dsp:spPr>
        <a:xfrm>
          <a:off x="0" y="665"/>
          <a:ext cx="5000124" cy="10905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lvl="0" algn="l" defTabSz="1244600">
            <a:lnSpc>
              <a:spcPct val="90000"/>
            </a:lnSpc>
            <a:spcBef>
              <a:spcPct val="0"/>
            </a:spcBef>
            <a:spcAft>
              <a:spcPct val="35000"/>
            </a:spcAft>
          </a:pPr>
          <a:r>
            <a:rPr lang="en-US" sz="2800" kern="1200"/>
            <a:t>Economic insecurity: only 2.3% women get pensions.</a:t>
          </a:r>
        </a:p>
      </dsp:txBody>
      <dsp:txXfrm>
        <a:off x="0" y="665"/>
        <a:ext cx="5000124" cy="1090517"/>
      </dsp:txXfrm>
    </dsp:sp>
    <dsp:sp modelId="{1B191D4B-5D41-4756-B8E8-A48676E0074B}">
      <dsp:nvSpPr>
        <dsp:cNvPr id="0" name=""/>
        <dsp:cNvSpPr/>
      </dsp:nvSpPr>
      <dsp:spPr>
        <a:xfrm>
          <a:off x="0" y="1091183"/>
          <a:ext cx="5000124" cy="0"/>
        </a:xfrm>
        <a:prstGeom prst="line">
          <a:avLst/>
        </a:prstGeom>
        <a:gradFill rotWithShape="0">
          <a:gsLst>
            <a:gs pos="0">
              <a:schemeClr val="accent2">
                <a:hueOff val="0"/>
                <a:satOff val="0"/>
                <a:lumOff val="0"/>
                <a:alphaOff val="0"/>
                <a:tint val="98000"/>
                <a:lumMod val="114000"/>
              </a:schemeClr>
            </a:gs>
            <a:gs pos="100000">
              <a:schemeClr val="accent2">
                <a:hueOff val="0"/>
                <a:satOff val="0"/>
                <a:lumOff val="0"/>
                <a:alphaOff val="0"/>
                <a:shade val="90000"/>
                <a:lumMod val="84000"/>
              </a:schemeClr>
            </a:gs>
          </a:gsLst>
          <a:lin ang="5400000" scaled="0"/>
        </a:gradFill>
        <a:ln w="9525" cap="rnd" cmpd="sng" algn="ctr">
          <a:solidFill>
            <a:schemeClr val="accent2">
              <a:hueOff val="0"/>
              <a:satOff val="0"/>
              <a:lumOff val="0"/>
              <a:alphaOff val="0"/>
            </a:schemeClr>
          </a:solidFill>
          <a:prstDash val="solid"/>
        </a:ln>
        <a:effectLst>
          <a:outerShdw blurRad="38100" dist="25400" dir="5400000" rotWithShape="0">
            <a:srgbClr val="000000">
              <a:alpha val="45000"/>
            </a:srgbClr>
          </a:outerShdw>
        </a:effectLst>
      </dsp:spPr>
      <dsp:style>
        <a:lnRef idx="1">
          <a:scrgbClr r="0" g="0" b="0"/>
        </a:lnRef>
        <a:fillRef idx="3">
          <a:scrgbClr r="0" g="0" b="0"/>
        </a:fillRef>
        <a:effectRef idx="2">
          <a:scrgbClr r="0" g="0" b="0"/>
        </a:effectRef>
        <a:fontRef idx="minor">
          <a:schemeClr val="lt1"/>
        </a:fontRef>
      </dsp:style>
    </dsp:sp>
    <dsp:sp modelId="{43B5451F-E4F9-4CB5-870A-51AE93395208}">
      <dsp:nvSpPr>
        <dsp:cNvPr id="0" name=""/>
        <dsp:cNvSpPr/>
      </dsp:nvSpPr>
      <dsp:spPr>
        <a:xfrm>
          <a:off x="0" y="1091183"/>
          <a:ext cx="5000124" cy="10905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lvl="0" algn="l" defTabSz="1244600">
            <a:lnSpc>
              <a:spcPct val="90000"/>
            </a:lnSpc>
            <a:spcBef>
              <a:spcPct val="0"/>
            </a:spcBef>
            <a:spcAft>
              <a:spcPct val="35000"/>
            </a:spcAft>
          </a:pPr>
          <a:r>
            <a:rPr lang="en-US" sz="2800" kern="1200"/>
            <a:t>Healthcare neglect: lack of specialized services.</a:t>
          </a:r>
        </a:p>
      </dsp:txBody>
      <dsp:txXfrm>
        <a:off x="0" y="1091183"/>
        <a:ext cx="5000124" cy="1090517"/>
      </dsp:txXfrm>
    </dsp:sp>
    <dsp:sp modelId="{820C2909-15CE-4533-A268-8F56B1DDF115}">
      <dsp:nvSpPr>
        <dsp:cNvPr id="0" name=""/>
        <dsp:cNvSpPr/>
      </dsp:nvSpPr>
      <dsp:spPr>
        <a:xfrm>
          <a:off x="0" y="2181701"/>
          <a:ext cx="5000124" cy="0"/>
        </a:xfrm>
        <a:prstGeom prst="line">
          <a:avLst/>
        </a:prstGeom>
        <a:gradFill rotWithShape="0">
          <a:gsLst>
            <a:gs pos="0">
              <a:schemeClr val="accent2">
                <a:hueOff val="0"/>
                <a:satOff val="0"/>
                <a:lumOff val="0"/>
                <a:alphaOff val="0"/>
                <a:tint val="98000"/>
                <a:lumMod val="114000"/>
              </a:schemeClr>
            </a:gs>
            <a:gs pos="100000">
              <a:schemeClr val="accent2">
                <a:hueOff val="0"/>
                <a:satOff val="0"/>
                <a:lumOff val="0"/>
                <a:alphaOff val="0"/>
                <a:shade val="90000"/>
                <a:lumMod val="84000"/>
              </a:schemeClr>
            </a:gs>
          </a:gsLst>
          <a:lin ang="5400000" scaled="0"/>
        </a:gradFill>
        <a:ln w="9525" cap="rnd" cmpd="sng" algn="ctr">
          <a:solidFill>
            <a:schemeClr val="accent2">
              <a:hueOff val="0"/>
              <a:satOff val="0"/>
              <a:lumOff val="0"/>
              <a:alphaOff val="0"/>
            </a:schemeClr>
          </a:solidFill>
          <a:prstDash val="solid"/>
        </a:ln>
        <a:effectLst>
          <a:outerShdw blurRad="38100" dist="25400" dir="5400000" rotWithShape="0">
            <a:srgbClr val="000000">
              <a:alpha val="45000"/>
            </a:srgbClr>
          </a:outerShdw>
        </a:effectLst>
      </dsp:spPr>
      <dsp:style>
        <a:lnRef idx="1">
          <a:scrgbClr r="0" g="0" b="0"/>
        </a:lnRef>
        <a:fillRef idx="3">
          <a:scrgbClr r="0" g="0" b="0"/>
        </a:fillRef>
        <a:effectRef idx="2">
          <a:scrgbClr r="0" g="0" b="0"/>
        </a:effectRef>
        <a:fontRef idx="minor">
          <a:schemeClr val="lt1"/>
        </a:fontRef>
      </dsp:style>
    </dsp:sp>
    <dsp:sp modelId="{E3E1EA23-40ED-4974-B0A8-F8B7B88D156F}">
      <dsp:nvSpPr>
        <dsp:cNvPr id="0" name=""/>
        <dsp:cNvSpPr/>
      </dsp:nvSpPr>
      <dsp:spPr>
        <a:xfrm>
          <a:off x="0" y="2181701"/>
          <a:ext cx="5000124" cy="10905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lvl="0" algn="l" defTabSz="1244600">
            <a:lnSpc>
              <a:spcPct val="90000"/>
            </a:lnSpc>
            <a:spcBef>
              <a:spcPct val="0"/>
            </a:spcBef>
            <a:spcAft>
              <a:spcPct val="35000"/>
            </a:spcAft>
          </a:pPr>
          <a:r>
            <a:rPr lang="en-US" sz="2800" kern="1200"/>
            <a:t>Social isolation: weakened family support.</a:t>
          </a:r>
        </a:p>
      </dsp:txBody>
      <dsp:txXfrm>
        <a:off x="0" y="2181701"/>
        <a:ext cx="5000124" cy="1090517"/>
      </dsp:txXfrm>
    </dsp:sp>
    <dsp:sp modelId="{FABE9ED1-C9A6-4973-BAD6-9C3501D98EE7}">
      <dsp:nvSpPr>
        <dsp:cNvPr id="0" name=""/>
        <dsp:cNvSpPr/>
      </dsp:nvSpPr>
      <dsp:spPr>
        <a:xfrm>
          <a:off x="0" y="3272218"/>
          <a:ext cx="5000124" cy="0"/>
        </a:xfrm>
        <a:prstGeom prst="line">
          <a:avLst/>
        </a:prstGeom>
        <a:gradFill rotWithShape="0">
          <a:gsLst>
            <a:gs pos="0">
              <a:schemeClr val="accent2">
                <a:hueOff val="0"/>
                <a:satOff val="0"/>
                <a:lumOff val="0"/>
                <a:alphaOff val="0"/>
                <a:tint val="98000"/>
                <a:lumMod val="114000"/>
              </a:schemeClr>
            </a:gs>
            <a:gs pos="100000">
              <a:schemeClr val="accent2">
                <a:hueOff val="0"/>
                <a:satOff val="0"/>
                <a:lumOff val="0"/>
                <a:alphaOff val="0"/>
                <a:shade val="90000"/>
                <a:lumMod val="84000"/>
              </a:schemeClr>
            </a:gs>
          </a:gsLst>
          <a:lin ang="5400000" scaled="0"/>
        </a:gradFill>
        <a:ln w="9525" cap="rnd" cmpd="sng" algn="ctr">
          <a:solidFill>
            <a:schemeClr val="accent2">
              <a:hueOff val="0"/>
              <a:satOff val="0"/>
              <a:lumOff val="0"/>
              <a:alphaOff val="0"/>
            </a:schemeClr>
          </a:solidFill>
          <a:prstDash val="solid"/>
        </a:ln>
        <a:effectLst>
          <a:outerShdw blurRad="38100" dist="25400" dir="5400000" rotWithShape="0">
            <a:srgbClr val="000000">
              <a:alpha val="45000"/>
            </a:srgbClr>
          </a:outerShdw>
        </a:effectLst>
      </dsp:spPr>
      <dsp:style>
        <a:lnRef idx="1">
          <a:scrgbClr r="0" g="0" b="0"/>
        </a:lnRef>
        <a:fillRef idx="3">
          <a:scrgbClr r="0" g="0" b="0"/>
        </a:fillRef>
        <a:effectRef idx="2">
          <a:scrgbClr r="0" g="0" b="0"/>
        </a:effectRef>
        <a:fontRef idx="minor">
          <a:schemeClr val="lt1"/>
        </a:fontRef>
      </dsp:style>
    </dsp:sp>
    <dsp:sp modelId="{9FD0CCAB-7D18-48B3-A5C9-2401D42951C9}">
      <dsp:nvSpPr>
        <dsp:cNvPr id="0" name=""/>
        <dsp:cNvSpPr/>
      </dsp:nvSpPr>
      <dsp:spPr>
        <a:xfrm>
          <a:off x="0" y="3272218"/>
          <a:ext cx="5000124" cy="10905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lvl="0" algn="l" defTabSz="1244600">
            <a:lnSpc>
              <a:spcPct val="90000"/>
            </a:lnSpc>
            <a:spcBef>
              <a:spcPct val="0"/>
            </a:spcBef>
            <a:spcAft>
              <a:spcPct val="35000"/>
            </a:spcAft>
          </a:pPr>
          <a:r>
            <a:rPr lang="en-US" sz="2800" kern="1200"/>
            <a:t>Abuse &amp; discrimination: neglect, inheritance denial.</a:t>
          </a:r>
        </a:p>
      </dsp:txBody>
      <dsp:txXfrm>
        <a:off x="0" y="3272218"/>
        <a:ext cx="5000124" cy="1090517"/>
      </dsp:txXfrm>
    </dsp:sp>
    <dsp:sp modelId="{08943D73-4116-46A5-8490-ACB4D0F3F5C7}">
      <dsp:nvSpPr>
        <dsp:cNvPr id="0" name=""/>
        <dsp:cNvSpPr/>
      </dsp:nvSpPr>
      <dsp:spPr>
        <a:xfrm>
          <a:off x="0" y="4362736"/>
          <a:ext cx="5000124" cy="0"/>
        </a:xfrm>
        <a:prstGeom prst="line">
          <a:avLst/>
        </a:prstGeom>
        <a:gradFill rotWithShape="0">
          <a:gsLst>
            <a:gs pos="0">
              <a:schemeClr val="accent2">
                <a:hueOff val="0"/>
                <a:satOff val="0"/>
                <a:lumOff val="0"/>
                <a:alphaOff val="0"/>
                <a:tint val="98000"/>
                <a:lumMod val="114000"/>
              </a:schemeClr>
            </a:gs>
            <a:gs pos="100000">
              <a:schemeClr val="accent2">
                <a:hueOff val="0"/>
                <a:satOff val="0"/>
                <a:lumOff val="0"/>
                <a:alphaOff val="0"/>
                <a:shade val="90000"/>
                <a:lumMod val="84000"/>
              </a:schemeClr>
            </a:gs>
          </a:gsLst>
          <a:lin ang="5400000" scaled="0"/>
        </a:gradFill>
        <a:ln w="9525" cap="rnd" cmpd="sng" algn="ctr">
          <a:solidFill>
            <a:schemeClr val="accent2">
              <a:hueOff val="0"/>
              <a:satOff val="0"/>
              <a:lumOff val="0"/>
              <a:alphaOff val="0"/>
            </a:schemeClr>
          </a:solidFill>
          <a:prstDash val="solid"/>
        </a:ln>
        <a:effectLst>
          <a:outerShdw blurRad="38100" dist="25400" dir="5400000" rotWithShape="0">
            <a:srgbClr val="000000">
              <a:alpha val="45000"/>
            </a:srgbClr>
          </a:outerShdw>
        </a:effectLst>
      </dsp:spPr>
      <dsp:style>
        <a:lnRef idx="1">
          <a:scrgbClr r="0" g="0" b="0"/>
        </a:lnRef>
        <a:fillRef idx="3">
          <a:scrgbClr r="0" g="0" b="0"/>
        </a:fillRef>
        <a:effectRef idx="2">
          <a:scrgbClr r="0" g="0" b="0"/>
        </a:effectRef>
        <a:fontRef idx="minor">
          <a:schemeClr val="lt1"/>
        </a:fontRef>
      </dsp:style>
    </dsp:sp>
    <dsp:sp modelId="{BB67B449-F129-4B6A-80E8-A5A7070DF129}">
      <dsp:nvSpPr>
        <dsp:cNvPr id="0" name=""/>
        <dsp:cNvSpPr/>
      </dsp:nvSpPr>
      <dsp:spPr>
        <a:xfrm>
          <a:off x="0" y="4362736"/>
          <a:ext cx="5000124" cy="10905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lvl="0" algn="l" defTabSz="1244600">
            <a:lnSpc>
              <a:spcPct val="90000"/>
            </a:lnSpc>
            <a:spcBef>
              <a:spcPct val="0"/>
            </a:spcBef>
            <a:spcAft>
              <a:spcPct val="35000"/>
            </a:spcAft>
          </a:pPr>
          <a:r>
            <a:rPr lang="en-US" sz="2800" kern="1200"/>
            <a:t>Institutional gaps: few effective old-age homes.</a:t>
          </a:r>
        </a:p>
      </dsp:txBody>
      <dsp:txXfrm>
        <a:off x="0" y="4362736"/>
        <a:ext cx="5000124" cy="109051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4F742D-6EEA-406A-BC67-CFD3DCBE7361}">
      <dsp:nvSpPr>
        <dsp:cNvPr id="0" name=""/>
        <dsp:cNvSpPr/>
      </dsp:nvSpPr>
      <dsp:spPr>
        <a:xfrm>
          <a:off x="0" y="2663"/>
          <a:ext cx="5000124" cy="0"/>
        </a:xfrm>
        <a:prstGeom prst="line">
          <a:avLst/>
        </a:prstGeom>
        <a:gradFill rotWithShape="0">
          <a:gsLst>
            <a:gs pos="0">
              <a:schemeClr val="accent2">
                <a:hueOff val="0"/>
                <a:satOff val="0"/>
                <a:lumOff val="0"/>
                <a:alphaOff val="0"/>
                <a:tint val="98000"/>
                <a:lumMod val="114000"/>
              </a:schemeClr>
            </a:gs>
            <a:gs pos="100000">
              <a:schemeClr val="accent2">
                <a:hueOff val="0"/>
                <a:satOff val="0"/>
                <a:lumOff val="0"/>
                <a:alphaOff val="0"/>
                <a:shade val="90000"/>
                <a:lumMod val="84000"/>
              </a:schemeClr>
            </a:gs>
          </a:gsLst>
          <a:lin ang="5400000" scaled="0"/>
        </a:gradFill>
        <a:ln w="9525" cap="rnd" cmpd="sng" algn="ctr">
          <a:solidFill>
            <a:schemeClr val="accent2">
              <a:hueOff val="0"/>
              <a:satOff val="0"/>
              <a:lumOff val="0"/>
              <a:alphaOff val="0"/>
            </a:schemeClr>
          </a:solidFill>
          <a:prstDash val="solid"/>
        </a:ln>
        <a:effectLst>
          <a:outerShdw blurRad="38100" dist="25400" dir="5400000" rotWithShape="0">
            <a:srgbClr val="000000">
              <a:alpha val="45000"/>
            </a:srgbClr>
          </a:outerShdw>
        </a:effectLst>
      </dsp:spPr>
      <dsp:style>
        <a:lnRef idx="1">
          <a:scrgbClr r="0" g="0" b="0"/>
        </a:lnRef>
        <a:fillRef idx="3">
          <a:scrgbClr r="0" g="0" b="0"/>
        </a:fillRef>
        <a:effectRef idx="2">
          <a:scrgbClr r="0" g="0" b="0"/>
        </a:effectRef>
        <a:fontRef idx="minor">
          <a:schemeClr val="lt1"/>
        </a:fontRef>
      </dsp:style>
    </dsp:sp>
    <dsp:sp modelId="{CE0E0AC3-23C4-46B2-AAAC-77B57EE0ACBE}">
      <dsp:nvSpPr>
        <dsp:cNvPr id="0" name=""/>
        <dsp:cNvSpPr/>
      </dsp:nvSpPr>
      <dsp:spPr>
        <a:xfrm>
          <a:off x="0" y="2663"/>
          <a:ext cx="5000124" cy="18161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n-US" sz="1900" b="1" kern="1200"/>
            <a:t>Bodily decline and the reconfiguration of physical autonomy</a:t>
          </a:r>
          <a:endParaRPr lang="en-US" sz="1900" kern="1200"/>
        </a:p>
      </dsp:txBody>
      <dsp:txXfrm>
        <a:off x="0" y="2663"/>
        <a:ext cx="5000124" cy="1816197"/>
      </dsp:txXfrm>
    </dsp:sp>
    <dsp:sp modelId="{8C6488CB-D166-4991-872C-0FF8A047158F}">
      <dsp:nvSpPr>
        <dsp:cNvPr id="0" name=""/>
        <dsp:cNvSpPr/>
      </dsp:nvSpPr>
      <dsp:spPr>
        <a:xfrm>
          <a:off x="0" y="1818861"/>
          <a:ext cx="5000124" cy="0"/>
        </a:xfrm>
        <a:prstGeom prst="line">
          <a:avLst/>
        </a:prstGeom>
        <a:gradFill rotWithShape="0">
          <a:gsLst>
            <a:gs pos="0">
              <a:schemeClr val="accent2">
                <a:hueOff val="0"/>
                <a:satOff val="0"/>
                <a:lumOff val="0"/>
                <a:alphaOff val="0"/>
                <a:tint val="98000"/>
                <a:lumMod val="114000"/>
              </a:schemeClr>
            </a:gs>
            <a:gs pos="100000">
              <a:schemeClr val="accent2">
                <a:hueOff val="0"/>
                <a:satOff val="0"/>
                <a:lumOff val="0"/>
                <a:alphaOff val="0"/>
                <a:shade val="90000"/>
                <a:lumMod val="84000"/>
              </a:schemeClr>
            </a:gs>
          </a:gsLst>
          <a:lin ang="5400000" scaled="0"/>
        </a:gradFill>
        <a:ln w="9525" cap="rnd" cmpd="sng" algn="ctr">
          <a:solidFill>
            <a:schemeClr val="accent2">
              <a:hueOff val="0"/>
              <a:satOff val="0"/>
              <a:lumOff val="0"/>
              <a:alphaOff val="0"/>
            </a:schemeClr>
          </a:solidFill>
          <a:prstDash val="solid"/>
        </a:ln>
        <a:effectLst>
          <a:outerShdw blurRad="38100" dist="25400" dir="5400000" rotWithShape="0">
            <a:srgbClr val="000000">
              <a:alpha val="45000"/>
            </a:srgbClr>
          </a:outerShdw>
        </a:effectLst>
      </dsp:spPr>
      <dsp:style>
        <a:lnRef idx="1">
          <a:scrgbClr r="0" g="0" b="0"/>
        </a:lnRef>
        <a:fillRef idx="3">
          <a:scrgbClr r="0" g="0" b="0"/>
        </a:fillRef>
        <a:effectRef idx="2">
          <a:scrgbClr r="0" g="0" b="0"/>
        </a:effectRef>
        <a:fontRef idx="minor">
          <a:schemeClr val="lt1"/>
        </a:fontRef>
      </dsp:style>
    </dsp:sp>
    <dsp:sp modelId="{9B17A1C5-8177-4081-9345-1C744A7ECCA5}">
      <dsp:nvSpPr>
        <dsp:cNvPr id="0" name=""/>
        <dsp:cNvSpPr/>
      </dsp:nvSpPr>
      <dsp:spPr>
        <a:xfrm>
          <a:off x="0" y="1818861"/>
          <a:ext cx="5000124" cy="18161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n-US" sz="1900" kern="1200"/>
            <a:t>Non-communicable diseases (NCDs) (hypertension, diabetes, cardiovascular disease) and geriatric impairments are common among older adults in Pakistan; age is a major risk factor.</a:t>
          </a:r>
        </a:p>
      </dsp:txBody>
      <dsp:txXfrm>
        <a:off x="0" y="1818861"/>
        <a:ext cx="5000124" cy="1816197"/>
      </dsp:txXfrm>
    </dsp:sp>
    <dsp:sp modelId="{205B02CE-194C-4A40-B2FE-039A1092EAB6}">
      <dsp:nvSpPr>
        <dsp:cNvPr id="0" name=""/>
        <dsp:cNvSpPr/>
      </dsp:nvSpPr>
      <dsp:spPr>
        <a:xfrm>
          <a:off x="0" y="3635058"/>
          <a:ext cx="5000124" cy="0"/>
        </a:xfrm>
        <a:prstGeom prst="line">
          <a:avLst/>
        </a:prstGeom>
        <a:gradFill rotWithShape="0">
          <a:gsLst>
            <a:gs pos="0">
              <a:schemeClr val="accent2">
                <a:hueOff val="0"/>
                <a:satOff val="0"/>
                <a:lumOff val="0"/>
                <a:alphaOff val="0"/>
                <a:tint val="98000"/>
                <a:lumMod val="114000"/>
              </a:schemeClr>
            </a:gs>
            <a:gs pos="100000">
              <a:schemeClr val="accent2">
                <a:hueOff val="0"/>
                <a:satOff val="0"/>
                <a:lumOff val="0"/>
                <a:alphaOff val="0"/>
                <a:shade val="90000"/>
                <a:lumMod val="84000"/>
              </a:schemeClr>
            </a:gs>
          </a:gsLst>
          <a:lin ang="5400000" scaled="0"/>
        </a:gradFill>
        <a:ln w="9525" cap="rnd" cmpd="sng" algn="ctr">
          <a:solidFill>
            <a:schemeClr val="accent2">
              <a:hueOff val="0"/>
              <a:satOff val="0"/>
              <a:lumOff val="0"/>
              <a:alphaOff val="0"/>
            </a:schemeClr>
          </a:solidFill>
          <a:prstDash val="solid"/>
        </a:ln>
        <a:effectLst>
          <a:outerShdw blurRad="38100" dist="25400" dir="5400000" rotWithShape="0">
            <a:srgbClr val="000000">
              <a:alpha val="45000"/>
            </a:srgbClr>
          </a:outerShdw>
        </a:effectLst>
      </dsp:spPr>
      <dsp:style>
        <a:lnRef idx="1">
          <a:scrgbClr r="0" g="0" b="0"/>
        </a:lnRef>
        <a:fillRef idx="3">
          <a:scrgbClr r="0" g="0" b="0"/>
        </a:fillRef>
        <a:effectRef idx="2">
          <a:scrgbClr r="0" g="0" b="0"/>
        </a:effectRef>
        <a:fontRef idx="minor">
          <a:schemeClr val="lt1"/>
        </a:fontRef>
      </dsp:style>
    </dsp:sp>
    <dsp:sp modelId="{3175B880-62AA-43F3-89E7-3D1D5FDCC186}">
      <dsp:nvSpPr>
        <dsp:cNvPr id="0" name=""/>
        <dsp:cNvSpPr/>
      </dsp:nvSpPr>
      <dsp:spPr>
        <a:xfrm>
          <a:off x="0" y="3635058"/>
          <a:ext cx="5000124" cy="18161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en-US" sz="1900" b="1" kern="1200"/>
            <a:t>Health care in old age and family structures</a:t>
          </a:r>
          <a:endParaRPr lang="en-US" sz="1900" kern="1200"/>
        </a:p>
      </dsp:txBody>
      <dsp:txXfrm>
        <a:off x="0" y="3635058"/>
        <a:ext cx="5000124" cy="181619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236BDB-E0FD-420D-B1A7-271B9D07F543}">
      <dsp:nvSpPr>
        <dsp:cNvPr id="0" name=""/>
        <dsp:cNvSpPr/>
      </dsp:nvSpPr>
      <dsp:spPr>
        <a:xfrm>
          <a:off x="0" y="665"/>
          <a:ext cx="5000124" cy="0"/>
        </a:xfrm>
        <a:prstGeom prst="line">
          <a:avLst/>
        </a:prstGeom>
        <a:gradFill rotWithShape="0">
          <a:gsLst>
            <a:gs pos="0">
              <a:schemeClr val="dk2">
                <a:hueOff val="0"/>
                <a:satOff val="0"/>
                <a:lumOff val="0"/>
                <a:alphaOff val="0"/>
                <a:tint val="98000"/>
                <a:lumMod val="114000"/>
              </a:schemeClr>
            </a:gs>
            <a:gs pos="100000">
              <a:schemeClr val="dk2">
                <a:hueOff val="0"/>
                <a:satOff val="0"/>
                <a:lumOff val="0"/>
                <a:alphaOff val="0"/>
                <a:shade val="90000"/>
                <a:lumMod val="84000"/>
              </a:schemeClr>
            </a:gs>
          </a:gsLst>
          <a:lin ang="5400000" scaled="0"/>
        </a:gradFill>
        <a:ln w="9525" cap="rnd" cmpd="sng" algn="ctr">
          <a:solidFill>
            <a:schemeClr val="dk2">
              <a:hueOff val="0"/>
              <a:satOff val="0"/>
              <a:lumOff val="0"/>
              <a:alphaOff val="0"/>
            </a:schemeClr>
          </a:solidFill>
          <a:prstDash val="solid"/>
        </a:ln>
        <a:effectLst>
          <a:outerShdw blurRad="38100" dist="25400" dir="5400000" rotWithShape="0">
            <a:srgbClr val="000000">
              <a:alpha val="45000"/>
            </a:srgbClr>
          </a:outerShdw>
        </a:effectLst>
      </dsp:spPr>
      <dsp:style>
        <a:lnRef idx="1">
          <a:scrgbClr r="0" g="0" b="0"/>
        </a:lnRef>
        <a:fillRef idx="3">
          <a:scrgbClr r="0" g="0" b="0"/>
        </a:fillRef>
        <a:effectRef idx="2">
          <a:scrgbClr r="0" g="0" b="0"/>
        </a:effectRef>
        <a:fontRef idx="minor">
          <a:schemeClr val="lt1"/>
        </a:fontRef>
      </dsp:style>
    </dsp:sp>
    <dsp:sp modelId="{F6C3B006-FF51-4E01-9555-70008BA2D49C}">
      <dsp:nvSpPr>
        <dsp:cNvPr id="0" name=""/>
        <dsp:cNvSpPr/>
      </dsp:nvSpPr>
      <dsp:spPr>
        <a:xfrm>
          <a:off x="0" y="665"/>
          <a:ext cx="5000124" cy="10905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lvl="0" algn="l" defTabSz="1155700">
            <a:lnSpc>
              <a:spcPct val="90000"/>
            </a:lnSpc>
            <a:spcBef>
              <a:spcPct val="0"/>
            </a:spcBef>
            <a:spcAft>
              <a:spcPct val="35000"/>
            </a:spcAft>
          </a:pPr>
          <a:r>
            <a:rPr lang="en-US" sz="2600" kern="1200"/>
            <a:t>Physical vulnerability and loss of agency</a:t>
          </a:r>
        </a:p>
      </dsp:txBody>
      <dsp:txXfrm>
        <a:off x="0" y="665"/>
        <a:ext cx="5000124" cy="1090517"/>
      </dsp:txXfrm>
    </dsp:sp>
    <dsp:sp modelId="{710A5293-4B14-4AEE-AE56-C7EFD0158BB4}">
      <dsp:nvSpPr>
        <dsp:cNvPr id="0" name=""/>
        <dsp:cNvSpPr/>
      </dsp:nvSpPr>
      <dsp:spPr>
        <a:xfrm>
          <a:off x="0" y="1091183"/>
          <a:ext cx="5000124" cy="0"/>
        </a:xfrm>
        <a:prstGeom prst="line">
          <a:avLst/>
        </a:prstGeom>
        <a:gradFill rotWithShape="0">
          <a:gsLst>
            <a:gs pos="0">
              <a:schemeClr val="dk2">
                <a:hueOff val="0"/>
                <a:satOff val="0"/>
                <a:lumOff val="0"/>
                <a:alphaOff val="0"/>
                <a:tint val="98000"/>
                <a:lumMod val="114000"/>
              </a:schemeClr>
            </a:gs>
            <a:gs pos="100000">
              <a:schemeClr val="dk2">
                <a:hueOff val="0"/>
                <a:satOff val="0"/>
                <a:lumOff val="0"/>
                <a:alphaOff val="0"/>
                <a:shade val="90000"/>
                <a:lumMod val="84000"/>
              </a:schemeClr>
            </a:gs>
          </a:gsLst>
          <a:lin ang="5400000" scaled="0"/>
        </a:gradFill>
        <a:ln w="9525" cap="rnd" cmpd="sng" algn="ctr">
          <a:solidFill>
            <a:schemeClr val="dk2">
              <a:hueOff val="0"/>
              <a:satOff val="0"/>
              <a:lumOff val="0"/>
              <a:alphaOff val="0"/>
            </a:schemeClr>
          </a:solidFill>
          <a:prstDash val="solid"/>
        </a:ln>
        <a:effectLst>
          <a:outerShdw blurRad="38100" dist="25400" dir="5400000" rotWithShape="0">
            <a:srgbClr val="000000">
              <a:alpha val="45000"/>
            </a:srgbClr>
          </a:outerShdw>
        </a:effectLst>
      </dsp:spPr>
      <dsp:style>
        <a:lnRef idx="1">
          <a:scrgbClr r="0" g="0" b="0"/>
        </a:lnRef>
        <a:fillRef idx="3">
          <a:scrgbClr r="0" g="0" b="0"/>
        </a:fillRef>
        <a:effectRef idx="2">
          <a:scrgbClr r="0" g="0" b="0"/>
        </a:effectRef>
        <a:fontRef idx="minor">
          <a:schemeClr val="lt1"/>
        </a:fontRef>
      </dsp:style>
    </dsp:sp>
    <dsp:sp modelId="{87209209-69EC-4C3B-9DBA-456293E5B65A}">
      <dsp:nvSpPr>
        <dsp:cNvPr id="0" name=""/>
        <dsp:cNvSpPr/>
      </dsp:nvSpPr>
      <dsp:spPr>
        <a:xfrm>
          <a:off x="0" y="1091183"/>
          <a:ext cx="5000124" cy="10905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lvl="0" algn="l" defTabSz="1155700">
            <a:lnSpc>
              <a:spcPct val="90000"/>
            </a:lnSpc>
            <a:spcBef>
              <a:spcPct val="0"/>
            </a:spcBef>
            <a:spcAft>
              <a:spcPct val="35000"/>
            </a:spcAft>
          </a:pPr>
          <a:r>
            <a:rPr lang="en-US" sz="2600" kern="1200"/>
            <a:t>Structural erosion of financial power in old age</a:t>
          </a:r>
        </a:p>
      </dsp:txBody>
      <dsp:txXfrm>
        <a:off x="0" y="1091183"/>
        <a:ext cx="5000124" cy="1090517"/>
      </dsp:txXfrm>
    </dsp:sp>
    <dsp:sp modelId="{F007BF67-0E68-447C-A6D7-8542AA433548}">
      <dsp:nvSpPr>
        <dsp:cNvPr id="0" name=""/>
        <dsp:cNvSpPr/>
      </dsp:nvSpPr>
      <dsp:spPr>
        <a:xfrm>
          <a:off x="0" y="2181701"/>
          <a:ext cx="5000124" cy="0"/>
        </a:xfrm>
        <a:prstGeom prst="line">
          <a:avLst/>
        </a:prstGeom>
        <a:gradFill rotWithShape="0">
          <a:gsLst>
            <a:gs pos="0">
              <a:schemeClr val="dk2">
                <a:hueOff val="0"/>
                <a:satOff val="0"/>
                <a:lumOff val="0"/>
                <a:alphaOff val="0"/>
                <a:tint val="98000"/>
                <a:lumMod val="114000"/>
              </a:schemeClr>
            </a:gs>
            <a:gs pos="100000">
              <a:schemeClr val="dk2">
                <a:hueOff val="0"/>
                <a:satOff val="0"/>
                <a:lumOff val="0"/>
                <a:alphaOff val="0"/>
                <a:shade val="90000"/>
                <a:lumMod val="84000"/>
              </a:schemeClr>
            </a:gs>
          </a:gsLst>
          <a:lin ang="5400000" scaled="0"/>
        </a:gradFill>
        <a:ln w="9525" cap="rnd" cmpd="sng" algn="ctr">
          <a:solidFill>
            <a:schemeClr val="dk2">
              <a:hueOff val="0"/>
              <a:satOff val="0"/>
              <a:lumOff val="0"/>
              <a:alphaOff val="0"/>
            </a:schemeClr>
          </a:solidFill>
          <a:prstDash val="solid"/>
        </a:ln>
        <a:effectLst>
          <a:outerShdw blurRad="38100" dist="25400" dir="5400000" rotWithShape="0">
            <a:srgbClr val="000000">
              <a:alpha val="45000"/>
            </a:srgbClr>
          </a:outerShdw>
        </a:effectLst>
      </dsp:spPr>
      <dsp:style>
        <a:lnRef idx="1">
          <a:scrgbClr r="0" g="0" b="0"/>
        </a:lnRef>
        <a:fillRef idx="3">
          <a:scrgbClr r="0" g="0" b="0"/>
        </a:fillRef>
        <a:effectRef idx="2">
          <a:scrgbClr r="0" g="0" b="0"/>
        </a:effectRef>
        <a:fontRef idx="minor">
          <a:schemeClr val="lt1"/>
        </a:fontRef>
      </dsp:style>
    </dsp:sp>
    <dsp:sp modelId="{F6517B12-BBDE-4D4F-9619-184EEC07916D}">
      <dsp:nvSpPr>
        <dsp:cNvPr id="0" name=""/>
        <dsp:cNvSpPr/>
      </dsp:nvSpPr>
      <dsp:spPr>
        <a:xfrm>
          <a:off x="0" y="2181701"/>
          <a:ext cx="5000124" cy="10905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lvl="0" algn="l" defTabSz="1155700">
            <a:lnSpc>
              <a:spcPct val="90000"/>
            </a:lnSpc>
            <a:spcBef>
              <a:spcPct val="0"/>
            </a:spcBef>
            <a:spcAft>
              <a:spcPct val="35000"/>
            </a:spcAft>
          </a:pPr>
          <a:r>
            <a:rPr lang="en-US" sz="2600" kern="1200"/>
            <a:t>Own home and property as sources of control</a:t>
          </a:r>
        </a:p>
      </dsp:txBody>
      <dsp:txXfrm>
        <a:off x="0" y="2181701"/>
        <a:ext cx="5000124" cy="1090517"/>
      </dsp:txXfrm>
    </dsp:sp>
    <dsp:sp modelId="{2883487C-71CF-4917-8FB2-55CB030D4985}">
      <dsp:nvSpPr>
        <dsp:cNvPr id="0" name=""/>
        <dsp:cNvSpPr/>
      </dsp:nvSpPr>
      <dsp:spPr>
        <a:xfrm>
          <a:off x="0" y="3272218"/>
          <a:ext cx="5000124" cy="0"/>
        </a:xfrm>
        <a:prstGeom prst="line">
          <a:avLst/>
        </a:prstGeom>
        <a:gradFill rotWithShape="0">
          <a:gsLst>
            <a:gs pos="0">
              <a:schemeClr val="dk2">
                <a:hueOff val="0"/>
                <a:satOff val="0"/>
                <a:lumOff val="0"/>
                <a:alphaOff val="0"/>
                <a:tint val="98000"/>
                <a:lumMod val="114000"/>
              </a:schemeClr>
            </a:gs>
            <a:gs pos="100000">
              <a:schemeClr val="dk2">
                <a:hueOff val="0"/>
                <a:satOff val="0"/>
                <a:lumOff val="0"/>
                <a:alphaOff val="0"/>
                <a:shade val="90000"/>
                <a:lumMod val="84000"/>
              </a:schemeClr>
            </a:gs>
          </a:gsLst>
          <a:lin ang="5400000" scaled="0"/>
        </a:gradFill>
        <a:ln w="9525" cap="rnd" cmpd="sng" algn="ctr">
          <a:solidFill>
            <a:schemeClr val="dk2">
              <a:hueOff val="0"/>
              <a:satOff val="0"/>
              <a:lumOff val="0"/>
              <a:alphaOff val="0"/>
            </a:schemeClr>
          </a:solidFill>
          <a:prstDash val="solid"/>
        </a:ln>
        <a:effectLst>
          <a:outerShdw blurRad="38100" dist="25400" dir="5400000" rotWithShape="0">
            <a:srgbClr val="000000">
              <a:alpha val="45000"/>
            </a:srgbClr>
          </a:outerShdw>
        </a:effectLst>
      </dsp:spPr>
      <dsp:style>
        <a:lnRef idx="1">
          <a:scrgbClr r="0" g="0" b="0"/>
        </a:lnRef>
        <a:fillRef idx="3">
          <a:scrgbClr r="0" g="0" b="0"/>
        </a:fillRef>
        <a:effectRef idx="2">
          <a:scrgbClr r="0" g="0" b="0"/>
        </a:effectRef>
        <a:fontRef idx="minor">
          <a:schemeClr val="lt1"/>
        </a:fontRef>
      </dsp:style>
    </dsp:sp>
    <dsp:sp modelId="{55503F9D-1469-479C-A8D0-C13F0E234198}">
      <dsp:nvSpPr>
        <dsp:cNvPr id="0" name=""/>
        <dsp:cNvSpPr/>
      </dsp:nvSpPr>
      <dsp:spPr>
        <a:xfrm>
          <a:off x="0" y="3272218"/>
          <a:ext cx="5000124" cy="10905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lvl="0" algn="l" defTabSz="1155700">
            <a:lnSpc>
              <a:spcPct val="90000"/>
            </a:lnSpc>
            <a:spcBef>
              <a:spcPct val="0"/>
            </a:spcBef>
            <a:spcAft>
              <a:spcPct val="35000"/>
            </a:spcAft>
          </a:pPr>
          <a:r>
            <a:rPr lang="en-US" sz="2600" kern="1200"/>
            <a:t>Shared financial management in joint families</a:t>
          </a:r>
        </a:p>
      </dsp:txBody>
      <dsp:txXfrm>
        <a:off x="0" y="3272218"/>
        <a:ext cx="5000124" cy="1090517"/>
      </dsp:txXfrm>
    </dsp:sp>
    <dsp:sp modelId="{C52085F0-191E-4F32-9735-70B7DAB0FA8A}">
      <dsp:nvSpPr>
        <dsp:cNvPr id="0" name=""/>
        <dsp:cNvSpPr/>
      </dsp:nvSpPr>
      <dsp:spPr>
        <a:xfrm>
          <a:off x="0" y="4362736"/>
          <a:ext cx="5000124" cy="0"/>
        </a:xfrm>
        <a:prstGeom prst="line">
          <a:avLst/>
        </a:prstGeom>
        <a:gradFill rotWithShape="0">
          <a:gsLst>
            <a:gs pos="0">
              <a:schemeClr val="dk2">
                <a:hueOff val="0"/>
                <a:satOff val="0"/>
                <a:lumOff val="0"/>
                <a:alphaOff val="0"/>
                <a:tint val="98000"/>
                <a:lumMod val="114000"/>
              </a:schemeClr>
            </a:gs>
            <a:gs pos="100000">
              <a:schemeClr val="dk2">
                <a:hueOff val="0"/>
                <a:satOff val="0"/>
                <a:lumOff val="0"/>
                <a:alphaOff val="0"/>
                <a:shade val="90000"/>
                <a:lumMod val="84000"/>
              </a:schemeClr>
            </a:gs>
          </a:gsLst>
          <a:lin ang="5400000" scaled="0"/>
        </a:gradFill>
        <a:ln w="9525" cap="rnd" cmpd="sng" algn="ctr">
          <a:solidFill>
            <a:schemeClr val="dk2">
              <a:hueOff val="0"/>
              <a:satOff val="0"/>
              <a:lumOff val="0"/>
              <a:alphaOff val="0"/>
            </a:schemeClr>
          </a:solidFill>
          <a:prstDash val="solid"/>
        </a:ln>
        <a:effectLst>
          <a:outerShdw blurRad="38100" dist="25400" dir="5400000" rotWithShape="0">
            <a:srgbClr val="000000">
              <a:alpha val="45000"/>
            </a:srgbClr>
          </a:outerShdw>
        </a:effectLst>
      </dsp:spPr>
      <dsp:style>
        <a:lnRef idx="1">
          <a:scrgbClr r="0" g="0" b="0"/>
        </a:lnRef>
        <a:fillRef idx="3">
          <a:scrgbClr r="0" g="0" b="0"/>
        </a:fillRef>
        <a:effectRef idx="2">
          <a:scrgbClr r="0" g="0" b="0"/>
        </a:effectRef>
        <a:fontRef idx="minor">
          <a:schemeClr val="lt1"/>
        </a:fontRef>
      </dsp:style>
    </dsp:sp>
    <dsp:sp modelId="{56B57979-C23D-46D3-8C09-784D4871AFC5}">
      <dsp:nvSpPr>
        <dsp:cNvPr id="0" name=""/>
        <dsp:cNvSpPr/>
      </dsp:nvSpPr>
      <dsp:spPr>
        <a:xfrm>
          <a:off x="0" y="4362736"/>
          <a:ext cx="5000124" cy="10905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lvl="0" algn="l" defTabSz="1155700">
            <a:lnSpc>
              <a:spcPct val="90000"/>
            </a:lnSpc>
            <a:spcBef>
              <a:spcPct val="0"/>
            </a:spcBef>
            <a:spcAft>
              <a:spcPct val="35000"/>
            </a:spcAft>
          </a:pPr>
          <a:r>
            <a:rPr lang="en-US" sz="2600" kern="1200"/>
            <a:t>Cultural conditioning and learning to behave old</a:t>
          </a:r>
        </a:p>
      </dsp:txBody>
      <dsp:txXfrm>
        <a:off x="0" y="4362736"/>
        <a:ext cx="5000124" cy="109051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163D3F-499D-4F46-BD4E-06CF2A574195}">
      <dsp:nvSpPr>
        <dsp:cNvPr id="0" name=""/>
        <dsp:cNvSpPr/>
      </dsp:nvSpPr>
      <dsp:spPr>
        <a:xfrm>
          <a:off x="0" y="0"/>
          <a:ext cx="3036379" cy="990843"/>
        </a:xfrm>
        <a:prstGeom prst="roundRect">
          <a:avLst>
            <a:gd name="adj" fmla="val 10000"/>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en-US" sz="1600" kern="1200" dirty="0"/>
            <a:t>Senior Citizens Act Implementation</a:t>
          </a:r>
        </a:p>
      </dsp:txBody>
      <dsp:txXfrm>
        <a:off x="29021" y="29021"/>
        <a:ext cx="1851252" cy="932801"/>
      </dsp:txXfrm>
    </dsp:sp>
    <dsp:sp modelId="{DA94835F-DFB7-4ACA-8C74-38325712A912}">
      <dsp:nvSpPr>
        <dsp:cNvPr id="0" name=""/>
        <dsp:cNvSpPr/>
      </dsp:nvSpPr>
      <dsp:spPr>
        <a:xfrm>
          <a:off x="226742" y="1128461"/>
          <a:ext cx="3036379" cy="990843"/>
        </a:xfrm>
        <a:prstGeom prst="roundRect">
          <a:avLst>
            <a:gd name="adj" fmla="val 10000"/>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en-US" sz="1600" kern="1200"/>
            <a:t>Inheritance Rights</a:t>
          </a:r>
        </a:p>
      </dsp:txBody>
      <dsp:txXfrm>
        <a:off x="255763" y="1157482"/>
        <a:ext cx="2107546" cy="932801"/>
      </dsp:txXfrm>
    </dsp:sp>
    <dsp:sp modelId="{856E267D-9BF5-4BF2-BE3A-97977E0F9213}">
      <dsp:nvSpPr>
        <dsp:cNvPr id="0" name=""/>
        <dsp:cNvSpPr/>
      </dsp:nvSpPr>
      <dsp:spPr>
        <a:xfrm>
          <a:off x="453485" y="2256922"/>
          <a:ext cx="3036379" cy="990843"/>
        </a:xfrm>
        <a:prstGeom prst="roundRect">
          <a:avLst>
            <a:gd name="adj" fmla="val 10000"/>
          </a:avLst>
        </a:prstGeom>
        <a:solidFill>
          <a:schemeClr val="accent4">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en-US" sz="1600" kern="1200"/>
            <a:t>Economic Empowerment and Social Security</a:t>
          </a:r>
        </a:p>
      </dsp:txBody>
      <dsp:txXfrm>
        <a:off x="482506" y="2285943"/>
        <a:ext cx="2107546" cy="932801"/>
      </dsp:txXfrm>
    </dsp:sp>
    <dsp:sp modelId="{3F04DC0F-925D-4393-ADF2-BB25740CD2A9}">
      <dsp:nvSpPr>
        <dsp:cNvPr id="0" name=""/>
        <dsp:cNvSpPr/>
      </dsp:nvSpPr>
      <dsp:spPr>
        <a:xfrm>
          <a:off x="680227" y="3385383"/>
          <a:ext cx="3036379" cy="990843"/>
        </a:xfrm>
        <a:prstGeom prst="roundRect">
          <a:avLst>
            <a:gd name="adj" fmla="val 10000"/>
          </a:avLst>
        </a:prstGeom>
        <a:solidFill>
          <a:schemeClr val="accent5">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en-US" sz="1600" kern="1200"/>
            <a:t>Healthcare and Well-being</a:t>
          </a:r>
        </a:p>
      </dsp:txBody>
      <dsp:txXfrm>
        <a:off x="709248" y="3414404"/>
        <a:ext cx="2107546" cy="932801"/>
      </dsp:txXfrm>
    </dsp:sp>
    <dsp:sp modelId="{E813BDBD-C9D2-4637-9EAA-E87662A361E9}">
      <dsp:nvSpPr>
        <dsp:cNvPr id="0" name=""/>
        <dsp:cNvSpPr/>
      </dsp:nvSpPr>
      <dsp:spPr>
        <a:xfrm>
          <a:off x="906970" y="4513844"/>
          <a:ext cx="3036379" cy="990843"/>
        </a:xfrm>
        <a:prstGeom prst="roundRect">
          <a:avLst>
            <a:gd name="adj" fmla="val 10000"/>
          </a:avLst>
        </a:prstGeom>
        <a:solidFill>
          <a:schemeClr val="accent6">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en-US" sz="1600" kern="1200"/>
            <a:t>Social Inclusion and Protection</a:t>
          </a:r>
        </a:p>
      </dsp:txBody>
      <dsp:txXfrm>
        <a:off x="935991" y="4542865"/>
        <a:ext cx="2107546" cy="932801"/>
      </dsp:txXfrm>
    </dsp:sp>
    <dsp:sp modelId="{AB87EC95-77E7-4937-9D5D-1BA9115A6D68}">
      <dsp:nvSpPr>
        <dsp:cNvPr id="0" name=""/>
        <dsp:cNvSpPr/>
      </dsp:nvSpPr>
      <dsp:spPr>
        <a:xfrm>
          <a:off x="2392331" y="723866"/>
          <a:ext cx="644048" cy="644048"/>
        </a:xfrm>
        <a:prstGeom prst="downArrow">
          <a:avLst>
            <a:gd name="adj1" fmla="val 55000"/>
            <a:gd name="adj2" fmla="val 45000"/>
          </a:avLst>
        </a:prstGeom>
        <a:solidFill>
          <a:schemeClr val="accent2">
            <a:tint val="40000"/>
            <a:alpha val="90000"/>
            <a:hueOff val="0"/>
            <a:satOff val="0"/>
            <a:lumOff val="0"/>
            <a:alphaOff val="0"/>
          </a:schemeClr>
        </a:solidFill>
        <a:ln w="19050" cap="rnd"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830" tIns="36830" rIns="36830" bIns="36830" numCol="1" spcCol="1270" anchor="ctr" anchorCtr="0">
          <a:noAutofit/>
        </a:bodyPr>
        <a:lstStyle/>
        <a:p>
          <a:pPr lvl="0" algn="ctr" defTabSz="1289050">
            <a:lnSpc>
              <a:spcPct val="90000"/>
            </a:lnSpc>
            <a:spcBef>
              <a:spcPct val="0"/>
            </a:spcBef>
            <a:spcAft>
              <a:spcPct val="35000"/>
            </a:spcAft>
          </a:pPr>
          <a:endParaRPr lang="en-US" sz="2900" kern="1200"/>
        </a:p>
      </dsp:txBody>
      <dsp:txXfrm>
        <a:off x="2537242" y="723866"/>
        <a:ext cx="354226" cy="484646"/>
      </dsp:txXfrm>
    </dsp:sp>
    <dsp:sp modelId="{CB417FD0-B1DB-4D27-8198-6E34C5660C05}">
      <dsp:nvSpPr>
        <dsp:cNvPr id="0" name=""/>
        <dsp:cNvSpPr/>
      </dsp:nvSpPr>
      <dsp:spPr>
        <a:xfrm>
          <a:off x="2619073" y="1852327"/>
          <a:ext cx="644048" cy="644048"/>
        </a:xfrm>
        <a:prstGeom prst="downArrow">
          <a:avLst>
            <a:gd name="adj1" fmla="val 55000"/>
            <a:gd name="adj2" fmla="val 45000"/>
          </a:avLst>
        </a:prstGeom>
        <a:solidFill>
          <a:schemeClr val="accent3">
            <a:tint val="40000"/>
            <a:alpha val="90000"/>
            <a:hueOff val="0"/>
            <a:satOff val="0"/>
            <a:lumOff val="0"/>
            <a:alphaOff val="0"/>
          </a:schemeClr>
        </a:solidFill>
        <a:ln w="19050" cap="rnd"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830" tIns="36830" rIns="36830" bIns="36830" numCol="1" spcCol="1270" anchor="ctr" anchorCtr="0">
          <a:noAutofit/>
        </a:bodyPr>
        <a:lstStyle/>
        <a:p>
          <a:pPr lvl="0" algn="ctr" defTabSz="1289050">
            <a:lnSpc>
              <a:spcPct val="90000"/>
            </a:lnSpc>
            <a:spcBef>
              <a:spcPct val="0"/>
            </a:spcBef>
            <a:spcAft>
              <a:spcPct val="35000"/>
            </a:spcAft>
          </a:pPr>
          <a:endParaRPr lang="en-US" sz="2900" kern="1200"/>
        </a:p>
      </dsp:txBody>
      <dsp:txXfrm>
        <a:off x="2763984" y="1852327"/>
        <a:ext cx="354226" cy="484646"/>
      </dsp:txXfrm>
    </dsp:sp>
    <dsp:sp modelId="{80EDC0C3-3A75-427B-993D-43DF31571ED4}">
      <dsp:nvSpPr>
        <dsp:cNvPr id="0" name=""/>
        <dsp:cNvSpPr/>
      </dsp:nvSpPr>
      <dsp:spPr>
        <a:xfrm>
          <a:off x="2845816" y="2964274"/>
          <a:ext cx="644048" cy="644048"/>
        </a:xfrm>
        <a:prstGeom prst="downArrow">
          <a:avLst>
            <a:gd name="adj1" fmla="val 55000"/>
            <a:gd name="adj2" fmla="val 45000"/>
          </a:avLst>
        </a:prstGeom>
        <a:solidFill>
          <a:schemeClr val="accent4">
            <a:tint val="40000"/>
            <a:alpha val="90000"/>
            <a:hueOff val="0"/>
            <a:satOff val="0"/>
            <a:lumOff val="0"/>
            <a:alphaOff val="0"/>
          </a:schemeClr>
        </a:solidFill>
        <a:ln w="19050" cap="rnd"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830" tIns="36830" rIns="36830" bIns="36830" numCol="1" spcCol="1270" anchor="ctr" anchorCtr="0">
          <a:noAutofit/>
        </a:bodyPr>
        <a:lstStyle/>
        <a:p>
          <a:pPr lvl="0" algn="ctr" defTabSz="1289050">
            <a:lnSpc>
              <a:spcPct val="90000"/>
            </a:lnSpc>
            <a:spcBef>
              <a:spcPct val="0"/>
            </a:spcBef>
            <a:spcAft>
              <a:spcPct val="35000"/>
            </a:spcAft>
          </a:pPr>
          <a:endParaRPr lang="en-US" sz="2900" kern="1200"/>
        </a:p>
      </dsp:txBody>
      <dsp:txXfrm>
        <a:off x="2990727" y="2964274"/>
        <a:ext cx="354226" cy="484646"/>
      </dsp:txXfrm>
    </dsp:sp>
    <dsp:sp modelId="{86799A4E-88D2-4887-BAD0-5415734C6F1D}">
      <dsp:nvSpPr>
        <dsp:cNvPr id="0" name=""/>
        <dsp:cNvSpPr/>
      </dsp:nvSpPr>
      <dsp:spPr>
        <a:xfrm>
          <a:off x="3072558" y="4103744"/>
          <a:ext cx="644048" cy="644048"/>
        </a:xfrm>
        <a:prstGeom prst="downArrow">
          <a:avLst>
            <a:gd name="adj1" fmla="val 55000"/>
            <a:gd name="adj2" fmla="val 45000"/>
          </a:avLst>
        </a:prstGeom>
        <a:solidFill>
          <a:schemeClr val="accent5">
            <a:tint val="40000"/>
            <a:alpha val="90000"/>
            <a:hueOff val="0"/>
            <a:satOff val="0"/>
            <a:lumOff val="0"/>
            <a:alphaOff val="0"/>
          </a:schemeClr>
        </a:solidFill>
        <a:ln w="19050" cap="rnd"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830" tIns="36830" rIns="36830" bIns="36830" numCol="1" spcCol="1270" anchor="ctr" anchorCtr="0">
          <a:noAutofit/>
        </a:bodyPr>
        <a:lstStyle/>
        <a:p>
          <a:pPr lvl="0" algn="ctr" defTabSz="1289050">
            <a:lnSpc>
              <a:spcPct val="90000"/>
            </a:lnSpc>
            <a:spcBef>
              <a:spcPct val="0"/>
            </a:spcBef>
            <a:spcAft>
              <a:spcPct val="35000"/>
            </a:spcAft>
          </a:pPr>
          <a:endParaRPr lang="en-US" sz="2900" kern="1200"/>
        </a:p>
      </dsp:txBody>
      <dsp:txXfrm>
        <a:off x="3217469" y="4103744"/>
        <a:ext cx="354226" cy="484646"/>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5752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9/24/2025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6171562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7990878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17390125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6078043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5BCAD085-E8A6-8845-BD4E-CB4CCA059FC4}" type="datetimeFigureOut">
              <a:rPr lang="en-US" smtClean="0"/>
              <a:t>9/24/2025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93009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5BCAD085-E8A6-8845-BD4E-CB4CCA059FC4}" type="datetimeFigureOut">
              <a:rPr lang="en-US" smtClean="0"/>
              <a:t>9/24/2025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923617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4179934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757550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5BCAD085-E8A6-8845-BD4E-CB4CCA059FC4}"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859487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9323924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BCAD085-E8A6-8845-BD4E-CB4CCA059FC4}" type="datetimeFigureOut">
              <a:rPr lang="en-US" smtClean="0"/>
              <a:t>9/24/2025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946485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9/24/2025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0660352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5BCAD085-E8A6-8845-BD4E-CB4CCA059FC4}" type="datetimeFigureOut">
              <a:rPr lang="en-US" smtClean="0"/>
              <a:t>9/24/2025</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9413958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5BCAD085-E8A6-8845-BD4E-CB4CCA059FC4}" type="datetimeFigureOut">
              <a:rPr lang="en-US" smtClean="0"/>
              <a:t>9/24/2025</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996472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5BCAD085-E8A6-8845-BD4E-CB4CCA059FC4}" type="datetimeFigureOut">
              <a:rPr lang="en-US" smtClean="0"/>
              <a:t>9/24/2025</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692156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9/24/2025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5721775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5BCAD085-E8A6-8845-BD4E-CB4CCA059FC4}" type="datetimeFigureOut">
              <a:rPr lang="en-US" smtClean="0"/>
              <a:t>9/24/2025</a:t>
            </a:fld>
            <a:endParaRPr lang="en-US"/>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1580009504"/>
      </p:ext>
    </p:extLst>
  </p:cSld>
  <p:clrMap bg1="dk1" tx1="lt1" bg2="dk2" tx2="lt2" accent1="accent1" accent2="accent2" accent3="accent3" accent4="accent4" accent5="accent5" accent6="accent6" hlink="hlink" folHlink="folHlink"/>
  <p:sldLayoutIdLst>
    <p:sldLayoutId id="2147483826" r:id="rId1"/>
    <p:sldLayoutId id="2147483827" r:id="rId2"/>
    <p:sldLayoutId id="2147483828" r:id="rId3"/>
    <p:sldLayoutId id="2147483829" r:id="rId4"/>
    <p:sldLayoutId id="2147483830" r:id="rId5"/>
    <p:sldLayoutId id="2147483831" r:id="rId6"/>
    <p:sldLayoutId id="2147483832" r:id="rId7"/>
    <p:sldLayoutId id="2147483833" r:id="rId8"/>
    <p:sldLayoutId id="2147483834" r:id="rId9"/>
    <p:sldLayoutId id="2147483835" r:id="rId10"/>
    <p:sldLayoutId id="2147483836" r:id="rId11"/>
    <p:sldLayoutId id="2147483837" r:id="rId12"/>
    <p:sldLayoutId id="2147483838" r:id="rId13"/>
    <p:sldLayoutId id="2147483839" r:id="rId14"/>
    <p:sldLayoutId id="2147483840" r:id="rId15"/>
    <p:sldLayoutId id="2147483841" r:id="rId16"/>
    <p:sldLayoutId id="2147483842" r:id="rId17"/>
  </p:sldLayoutIdLst>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xmlns="" id="{8A95209C-5275-4E15-8EA7-7F42980ABF2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9141714"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Two people holding each other's hands">
            <a:extLst>
              <a:ext uri="{FF2B5EF4-FFF2-40B4-BE49-F238E27FC236}">
                <a16:creationId xmlns:a16="http://schemas.microsoft.com/office/drawing/2014/main" xmlns="" id="{362DE353-EC8D-4DF7-86EA-440A5313F431}"/>
              </a:ext>
            </a:extLst>
          </p:cNvPr>
          <p:cNvPicPr>
            <a:picLocks noChangeAspect="1"/>
          </p:cNvPicPr>
          <p:nvPr/>
        </p:nvPicPr>
        <p:blipFill>
          <a:blip r:embed="rId2">
            <a:alphaModFix amt="50000"/>
          </a:blip>
          <a:srcRect l="1860" r="9161" b="-1"/>
          <a:stretch>
            <a:fillRect/>
          </a:stretch>
        </p:blipFill>
        <p:spPr>
          <a:xfrm>
            <a:off x="20" y="10"/>
            <a:ext cx="9141693" cy="6857990"/>
          </a:xfrm>
          <a:prstGeom prst="rect">
            <a:avLst/>
          </a:prstGeom>
        </p:spPr>
      </p:pic>
      <p:sp>
        <p:nvSpPr>
          <p:cNvPr id="2" name="Title 1"/>
          <p:cNvSpPr>
            <a:spLocks noGrp="1"/>
          </p:cNvSpPr>
          <p:nvPr>
            <p:ph type="ctrTitle"/>
          </p:nvPr>
        </p:nvSpPr>
        <p:spPr>
          <a:xfrm>
            <a:off x="1145286" y="1124712"/>
            <a:ext cx="6858000" cy="3063240"/>
          </a:xfrm>
        </p:spPr>
        <p:txBody>
          <a:bodyPr>
            <a:normAutofit/>
          </a:bodyPr>
          <a:lstStyle/>
          <a:p>
            <a:r>
              <a:rPr lang="en-US" sz="5700" dirty="0">
                <a:solidFill>
                  <a:schemeClr val="bg1"/>
                </a:solidFill>
              </a:rPr>
              <a:t>Rights of Older Women in Pakistan</a:t>
            </a:r>
          </a:p>
          <a:p>
            <a:r>
              <a:rPr lang="en-US" sz="2800" dirty="0">
                <a:solidFill>
                  <a:schemeClr val="bg1"/>
                </a:solidFill>
              </a:rPr>
              <a:t>Dr. Aneela Sultana</a:t>
            </a:r>
          </a:p>
        </p:txBody>
      </p:sp>
      <p:sp>
        <p:nvSpPr>
          <p:cNvPr id="3" name="Subtitle 2"/>
          <p:cNvSpPr>
            <a:spLocks noGrp="1"/>
          </p:cNvSpPr>
          <p:nvPr>
            <p:ph type="subTitle" idx="1"/>
          </p:nvPr>
        </p:nvSpPr>
        <p:spPr>
          <a:xfrm>
            <a:off x="1145286" y="4599432"/>
            <a:ext cx="6858000" cy="1227520"/>
          </a:xfrm>
        </p:spPr>
        <p:txBody>
          <a:bodyPr>
            <a:normAutofit lnSpcReduction="10000"/>
          </a:bodyPr>
          <a:lstStyle/>
          <a:p>
            <a:pPr>
              <a:lnSpc>
                <a:spcPct val="90000"/>
              </a:lnSpc>
            </a:pPr>
            <a:endParaRPr lang="en-US" sz="2500" dirty="0">
              <a:solidFill>
                <a:schemeClr val="bg1"/>
              </a:solidFill>
            </a:endParaRPr>
          </a:p>
          <a:p>
            <a:pPr>
              <a:lnSpc>
                <a:spcPct val="90000"/>
              </a:lnSpc>
            </a:pPr>
            <a:r>
              <a:rPr lang="en-US" sz="2500" dirty="0">
                <a:solidFill>
                  <a:schemeClr val="bg1"/>
                </a:solidFill>
              </a:rPr>
              <a:t>“A society that respects its elderly women secures its future.”</a:t>
            </a:r>
          </a:p>
        </p:txBody>
      </p:sp>
      <p:sp>
        <p:nvSpPr>
          <p:cNvPr id="22" name="sketchy box">
            <a:extLst>
              <a:ext uri="{FF2B5EF4-FFF2-40B4-BE49-F238E27FC236}">
                <a16:creationId xmlns:a16="http://schemas.microsoft.com/office/drawing/2014/main" xmlns="" id="{4F2ED431-E304-4FF0-9F4E-032783C9D61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V="1">
            <a:off x="628650" y="720953"/>
            <a:ext cx="7886700" cy="5416094"/>
          </a:xfrm>
          <a:custGeom>
            <a:avLst/>
            <a:gdLst>
              <a:gd name="connsiteX0" fmla="*/ 0 w 7886700"/>
              <a:gd name="connsiteY0" fmla="*/ 0 h 5416094"/>
              <a:gd name="connsiteX1" fmla="*/ 578358 w 7886700"/>
              <a:gd name="connsiteY1" fmla="*/ 0 h 5416094"/>
              <a:gd name="connsiteX2" fmla="*/ 998982 w 7886700"/>
              <a:gd name="connsiteY2" fmla="*/ 0 h 5416094"/>
              <a:gd name="connsiteX3" fmla="*/ 1813941 w 7886700"/>
              <a:gd name="connsiteY3" fmla="*/ 0 h 5416094"/>
              <a:gd name="connsiteX4" fmla="*/ 2392299 w 7886700"/>
              <a:gd name="connsiteY4" fmla="*/ 0 h 5416094"/>
              <a:gd name="connsiteX5" fmla="*/ 2970657 w 7886700"/>
              <a:gd name="connsiteY5" fmla="*/ 0 h 5416094"/>
              <a:gd name="connsiteX6" fmla="*/ 3785616 w 7886700"/>
              <a:gd name="connsiteY6" fmla="*/ 0 h 5416094"/>
              <a:gd name="connsiteX7" fmla="*/ 4285107 w 7886700"/>
              <a:gd name="connsiteY7" fmla="*/ 0 h 5416094"/>
              <a:gd name="connsiteX8" fmla="*/ 5100066 w 7886700"/>
              <a:gd name="connsiteY8" fmla="*/ 0 h 5416094"/>
              <a:gd name="connsiteX9" fmla="*/ 5915025 w 7886700"/>
              <a:gd name="connsiteY9" fmla="*/ 0 h 5416094"/>
              <a:gd name="connsiteX10" fmla="*/ 6572250 w 7886700"/>
              <a:gd name="connsiteY10" fmla="*/ 0 h 5416094"/>
              <a:gd name="connsiteX11" fmla="*/ 7886700 w 7886700"/>
              <a:gd name="connsiteY11" fmla="*/ 0 h 5416094"/>
              <a:gd name="connsiteX12" fmla="*/ 7886700 w 7886700"/>
              <a:gd name="connsiteY12" fmla="*/ 622851 h 5416094"/>
              <a:gd name="connsiteX13" fmla="*/ 7886700 w 7886700"/>
              <a:gd name="connsiteY13" fmla="*/ 1137380 h 5416094"/>
              <a:gd name="connsiteX14" fmla="*/ 7886700 w 7886700"/>
              <a:gd name="connsiteY14" fmla="*/ 1814391 h 5416094"/>
              <a:gd name="connsiteX15" fmla="*/ 7886700 w 7886700"/>
              <a:gd name="connsiteY15" fmla="*/ 2491403 h 5416094"/>
              <a:gd name="connsiteX16" fmla="*/ 7886700 w 7886700"/>
              <a:gd name="connsiteY16" fmla="*/ 3168415 h 5416094"/>
              <a:gd name="connsiteX17" fmla="*/ 7886700 w 7886700"/>
              <a:gd name="connsiteY17" fmla="*/ 3899588 h 5416094"/>
              <a:gd name="connsiteX18" fmla="*/ 7886700 w 7886700"/>
              <a:gd name="connsiteY18" fmla="*/ 4630760 h 5416094"/>
              <a:gd name="connsiteX19" fmla="*/ 7886700 w 7886700"/>
              <a:gd name="connsiteY19" fmla="*/ 5416094 h 5416094"/>
              <a:gd name="connsiteX20" fmla="*/ 7466076 w 7886700"/>
              <a:gd name="connsiteY20" fmla="*/ 5416094 h 5416094"/>
              <a:gd name="connsiteX21" fmla="*/ 6651117 w 7886700"/>
              <a:gd name="connsiteY21" fmla="*/ 5416094 h 5416094"/>
              <a:gd name="connsiteX22" fmla="*/ 5993892 w 7886700"/>
              <a:gd name="connsiteY22" fmla="*/ 5416094 h 5416094"/>
              <a:gd name="connsiteX23" fmla="*/ 5494401 w 7886700"/>
              <a:gd name="connsiteY23" fmla="*/ 5416094 h 5416094"/>
              <a:gd name="connsiteX24" fmla="*/ 4837176 w 7886700"/>
              <a:gd name="connsiteY24" fmla="*/ 5416094 h 5416094"/>
              <a:gd name="connsiteX25" fmla="*/ 4416552 w 7886700"/>
              <a:gd name="connsiteY25" fmla="*/ 5416094 h 5416094"/>
              <a:gd name="connsiteX26" fmla="*/ 3995928 w 7886700"/>
              <a:gd name="connsiteY26" fmla="*/ 5416094 h 5416094"/>
              <a:gd name="connsiteX27" fmla="*/ 3338703 w 7886700"/>
              <a:gd name="connsiteY27" fmla="*/ 5416094 h 5416094"/>
              <a:gd name="connsiteX28" fmla="*/ 2839212 w 7886700"/>
              <a:gd name="connsiteY28" fmla="*/ 5416094 h 5416094"/>
              <a:gd name="connsiteX29" fmla="*/ 2103120 w 7886700"/>
              <a:gd name="connsiteY29" fmla="*/ 5416094 h 5416094"/>
              <a:gd name="connsiteX30" fmla="*/ 1603629 w 7886700"/>
              <a:gd name="connsiteY30" fmla="*/ 5416094 h 5416094"/>
              <a:gd name="connsiteX31" fmla="*/ 867537 w 7886700"/>
              <a:gd name="connsiteY31" fmla="*/ 5416094 h 5416094"/>
              <a:gd name="connsiteX32" fmla="*/ 0 w 7886700"/>
              <a:gd name="connsiteY32" fmla="*/ 5416094 h 5416094"/>
              <a:gd name="connsiteX33" fmla="*/ 0 w 7886700"/>
              <a:gd name="connsiteY33" fmla="*/ 4684921 h 5416094"/>
              <a:gd name="connsiteX34" fmla="*/ 0 w 7886700"/>
              <a:gd name="connsiteY34" fmla="*/ 3953749 h 5416094"/>
              <a:gd name="connsiteX35" fmla="*/ 0 w 7886700"/>
              <a:gd name="connsiteY35" fmla="*/ 3168415 h 5416094"/>
              <a:gd name="connsiteX36" fmla="*/ 0 w 7886700"/>
              <a:gd name="connsiteY36" fmla="*/ 2545564 h 5416094"/>
              <a:gd name="connsiteX37" fmla="*/ 0 w 7886700"/>
              <a:gd name="connsiteY37" fmla="*/ 1760231 h 5416094"/>
              <a:gd name="connsiteX38" fmla="*/ 0 w 7886700"/>
              <a:gd name="connsiteY38" fmla="*/ 1191541 h 5416094"/>
              <a:gd name="connsiteX39" fmla="*/ 0 w 7886700"/>
              <a:gd name="connsiteY39" fmla="*/ 677012 h 5416094"/>
              <a:gd name="connsiteX40" fmla="*/ 0 w 7886700"/>
              <a:gd name="connsiteY40" fmla="*/ 0 h 5416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7886700" h="5416094" extrusionOk="0">
                <a:moveTo>
                  <a:pt x="0" y="0"/>
                </a:moveTo>
                <a:cubicBezTo>
                  <a:pt x="165412" y="-21137"/>
                  <a:pt x="322344" y="-21985"/>
                  <a:pt x="578358" y="0"/>
                </a:cubicBezTo>
                <a:cubicBezTo>
                  <a:pt x="834372" y="21985"/>
                  <a:pt x="888520" y="-5136"/>
                  <a:pt x="998982" y="0"/>
                </a:cubicBezTo>
                <a:cubicBezTo>
                  <a:pt x="1109444" y="5136"/>
                  <a:pt x="1622600" y="-36529"/>
                  <a:pt x="1813941" y="0"/>
                </a:cubicBezTo>
                <a:cubicBezTo>
                  <a:pt x="2005282" y="36529"/>
                  <a:pt x="2177619" y="19108"/>
                  <a:pt x="2392299" y="0"/>
                </a:cubicBezTo>
                <a:cubicBezTo>
                  <a:pt x="2606979" y="-19108"/>
                  <a:pt x="2788556" y="-21788"/>
                  <a:pt x="2970657" y="0"/>
                </a:cubicBezTo>
                <a:cubicBezTo>
                  <a:pt x="3152758" y="21788"/>
                  <a:pt x="3596738" y="18723"/>
                  <a:pt x="3785616" y="0"/>
                </a:cubicBezTo>
                <a:cubicBezTo>
                  <a:pt x="3974494" y="-18723"/>
                  <a:pt x="4136501" y="9985"/>
                  <a:pt x="4285107" y="0"/>
                </a:cubicBezTo>
                <a:cubicBezTo>
                  <a:pt x="4433713" y="-9985"/>
                  <a:pt x="4710656" y="-6143"/>
                  <a:pt x="5100066" y="0"/>
                </a:cubicBezTo>
                <a:cubicBezTo>
                  <a:pt x="5489476" y="6143"/>
                  <a:pt x="5703885" y="5883"/>
                  <a:pt x="5915025" y="0"/>
                </a:cubicBezTo>
                <a:cubicBezTo>
                  <a:pt x="6126165" y="-5883"/>
                  <a:pt x="6308797" y="30350"/>
                  <a:pt x="6572250" y="0"/>
                </a:cubicBezTo>
                <a:cubicBezTo>
                  <a:pt x="6835703" y="-30350"/>
                  <a:pt x="7286910" y="4832"/>
                  <a:pt x="7886700" y="0"/>
                </a:cubicBezTo>
                <a:cubicBezTo>
                  <a:pt x="7917044" y="253972"/>
                  <a:pt x="7878280" y="382927"/>
                  <a:pt x="7886700" y="622851"/>
                </a:cubicBezTo>
                <a:cubicBezTo>
                  <a:pt x="7895120" y="862775"/>
                  <a:pt x="7898095" y="881954"/>
                  <a:pt x="7886700" y="1137380"/>
                </a:cubicBezTo>
                <a:cubicBezTo>
                  <a:pt x="7875305" y="1392806"/>
                  <a:pt x="7859449" y="1500954"/>
                  <a:pt x="7886700" y="1814391"/>
                </a:cubicBezTo>
                <a:cubicBezTo>
                  <a:pt x="7913951" y="2127828"/>
                  <a:pt x="7899710" y="2276490"/>
                  <a:pt x="7886700" y="2491403"/>
                </a:cubicBezTo>
                <a:cubicBezTo>
                  <a:pt x="7873690" y="2706316"/>
                  <a:pt x="7899048" y="2943627"/>
                  <a:pt x="7886700" y="3168415"/>
                </a:cubicBezTo>
                <a:cubicBezTo>
                  <a:pt x="7874352" y="3393203"/>
                  <a:pt x="7895759" y="3539359"/>
                  <a:pt x="7886700" y="3899588"/>
                </a:cubicBezTo>
                <a:cubicBezTo>
                  <a:pt x="7877641" y="4259817"/>
                  <a:pt x="7907485" y="4437980"/>
                  <a:pt x="7886700" y="4630760"/>
                </a:cubicBezTo>
                <a:cubicBezTo>
                  <a:pt x="7865915" y="4823540"/>
                  <a:pt x="7871525" y="5198637"/>
                  <a:pt x="7886700" y="5416094"/>
                </a:cubicBezTo>
                <a:cubicBezTo>
                  <a:pt x="7691680" y="5431844"/>
                  <a:pt x="7601555" y="5415681"/>
                  <a:pt x="7466076" y="5416094"/>
                </a:cubicBezTo>
                <a:cubicBezTo>
                  <a:pt x="7330597" y="5416507"/>
                  <a:pt x="6831360" y="5424066"/>
                  <a:pt x="6651117" y="5416094"/>
                </a:cubicBezTo>
                <a:cubicBezTo>
                  <a:pt x="6470874" y="5408122"/>
                  <a:pt x="6162822" y="5448218"/>
                  <a:pt x="5993892" y="5416094"/>
                </a:cubicBezTo>
                <a:cubicBezTo>
                  <a:pt x="5824963" y="5383970"/>
                  <a:pt x="5688089" y="5423575"/>
                  <a:pt x="5494401" y="5416094"/>
                </a:cubicBezTo>
                <a:cubicBezTo>
                  <a:pt x="5300713" y="5408613"/>
                  <a:pt x="5038344" y="5439836"/>
                  <a:pt x="4837176" y="5416094"/>
                </a:cubicBezTo>
                <a:cubicBezTo>
                  <a:pt x="4636008" y="5392352"/>
                  <a:pt x="4547230" y="5414191"/>
                  <a:pt x="4416552" y="5416094"/>
                </a:cubicBezTo>
                <a:cubicBezTo>
                  <a:pt x="4285874" y="5417997"/>
                  <a:pt x="4197467" y="5397786"/>
                  <a:pt x="3995928" y="5416094"/>
                </a:cubicBezTo>
                <a:cubicBezTo>
                  <a:pt x="3794389" y="5434402"/>
                  <a:pt x="3512175" y="5385012"/>
                  <a:pt x="3338703" y="5416094"/>
                </a:cubicBezTo>
                <a:cubicBezTo>
                  <a:pt x="3165232" y="5447176"/>
                  <a:pt x="2961841" y="5402137"/>
                  <a:pt x="2839212" y="5416094"/>
                </a:cubicBezTo>
                <a:cubicBezTo>
                  <a:pt x="2716583" y="5430051"/>
                  <a:pt x="2260631" y="5391454"/>
                  <a:pt x="2103120" y="5416094"/>
                </a:cubicBezTo>
                <a:cubicBezTo>
                  <a:pt x="1945609" y="5440734"/>
                  <a:pt x="1802870" y="5413244"/>
                  <a:pt x="1603629" y="5416094"/>
                </a:cubicBezTo>
                <a:cubicBezTo>
                  <a:pt x="1404388" y="5418944"/>
                  <a:pt x="1036615" y="5428037"/>
                  <a:pt x="867537" y="5416094"/>
                </a:cubicBezTo>
                <a:cubicBezTo>
                  <a:pt x="698459" y="5404151"/>
                  <a:pt x="196765" y="5387017"/>
                  <a:pt x="0" y="5416094"/>
                </a:cubicBezTo>
                <a:cubicBezTo>
                  <a:pt x="-7913" y="5158982"/>
                  <a:pt x="-32352" y="4972281"/>
                  <a:pt x="0" y="4684921"/>
                </a:cubicBezTo>
                <a:cubicBezTo>
                  <a:pt x="32352" y="4397561"/>
                  <a:pt x="-36146" y="4109983"/>
                  <a:pt x="0" y="3953749"/>
                </a:cubicBezTo>
                <a:cubicBezTo>
                  <a:pt x="36146" y="3797515"/>
                  <a:pt x="38942" y="3433311"/>
                  <a:pt x="0" y="3168415"/>
                </a:cubicBezTo>
                <a:cubicBezTo>
                  <a:pt x="-38942" y="2903519"/>
                  <a:pt x="-264" y="2810505"/>
                  <a:pt x="0" y="2545564"/>
                </a:cubicBezTo>
                <a:cubicBezTo>
                  <a:pt x="264" y="2280623"/>
                  <a:pt x="20689" y="1994225"/>
                  <a:pt x="0" y="1760231"/>
                </a:cubicBezTo>
                <a:cubicBezTo>
                  <a:pt x="-20689" y="1526237"/>
                  <a:pt x="16073" y="1386976"/>
                  <a:pt x="0" y="1191541"/>
                </a:cubicBezTo>
                <a:cubicBezTo>
                  <a:pt x="-16073" y="996106"/>
                  <a:pt x="-16965" y="844858"/>
                  <a:pt x="0" y="677012"/>
                </a:cubicBezTo>
                <a:cubicBezTo>
                  <a:pt x="16965" y="509166"/>
                  <a:pt x="85" y="277162"/>
                  <a:pt x="0" y="0"/>
                </a:cubicBezTo>
                <a:close/>
              </a:path>
            </a:pathLst>
          </a:custGeom>
          <a:noFill/>
          <a:ln w="47625" cap="rnd">
            <a:solidFill>
              <a:schemeClr val="bg1">
                <a:alpha val="75000"/>
              </a:schemeClr>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sketchy line">
            <a:extLst>
              <a:ext uri="{FF2B5EF4-FFF2-40B4-BE49-F238E27FC236}">
                <a16:creationId xmlns:a16="http://schemas.microsoft.com/office/drawing/2014/main" xmlns="" id="{4E87FCFB-2CCE-460D-B3DD-557C8BD1B94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980654" y="4419423"/>
            <a:ext cx="3182692" cy="18288"/>
          </a:xfrm>
          <a:custGeom>
            <a:avLst/>
            <a:gdLst>
              <a:gd name="connsiteX0" fmla="*/ 0 w 3182692"/>
              <a:gd name="connsiteY0" fmla="*/ 0 h 18288"/>
              <a:gd name="connsiteX1" fmla="*/ 604711 w 3182692"/>
              <a:gd name="connsiteY1" fmla="*/ 0 h 18288"/>
              <a:gd name="connsiteX2" fmla="*/ 1241250 w 3182692"/>
              <a:gd name="connsiteY2" fmla="*/ 0 h 18288"/>
              <a:gd name="connsiteX3" fmla="*/ 1909615 w 3182692"/>
              <a:gd name="connsiteY3" fmla="*/ 0 h 18288"/>
              <a:gd name="connsiteX4" fmla="*/ 2577981 w 3182692"/>
              <a:gd name="connsiteY4" fmla="*/ 0 h 18288"/>
              <a:gd name="connsiteX5" fmla="*/ 3182692 w 3182692"/>
              <a:gd name="connsiteY5" fmla="*/ 0 h 18288"/>
              <a:gd name="connsiteX6" fmla="*/ 3182692 w 3182692"/>
              <a:gd name="connsiteY6" fmla="*/ 18288 h 18288"/>
              <a:gd name="connsiteX7" fmla="*/ 2482500 w 3182692"/>
              <a:gd name="connsiteY7" fmla="*/ 18288 h 18288"/>
              <a:gd name="connsiteX8" fmla="*/ 1782308 w 3182692"/>
              <a:gd name="connsiteY8" fmla="*/ 18288 h 18288"/>
              <a:gd name="connsiteX9" fmla="*/ 1145769 w 3182692"/>
              <a:gd name="connsiteY9" fmla="*/ 18288 h 18288"/>
              <a:gd name="connsiteX10" fmla="*/ 0 w 3182692"/>
              <a:gd name="connsiteY10" fmla="*/ 18288 h 18288"/>
              <a:gd name="connsiteX11" fmla="*/ 0 w 3182692"/>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2692" h="18288" fill="none" extrusionOk="0">
                <a:moveTo>
                  <a:pt x="0" y="0"/>
                </a:moveTo>
                <a:cubicBezTo>
                  <a:pt x="126686" y="-21366"/>
                  <a:pt x="467788" y="9025"/>
                  <a:pt x="604711" y="0"/>
                </a:cubicBezTo>
                <a:cubicBezTo>
                  <a:pt x="741634" y="-9025"/>
                  <a:pt x="1061620" y="6814"/>
                  <a:pt x="1241250" y="0"/>
                </a:cubicBezTo>
                <a:cubicBezTo>
                  <a:pt x="1420880" y="-6814"/>
                  <a:pt x="1713773" y="13383"/>
                  <a:pt x="1909615" y="0"/>
                </a:cubicBezTo>
                <a:cubicBezTo>
                  <a:pt x="2105457" y="-13383"/>
                  <a:pt x="2257256" y="13567"/>
                  <a:pt x="2577981" y="0"/>
                </a:cubicBezTo>
                <a:cubicBezTo>
                  <a:pt x="2898706" y="-13567"/>
                  <a:pt x="3026063" y="6328"/>
                  <a:pt x="3182692" y="0"/>
                </a:cubicBezTo>
                <a:cubicBezTo>
                  <a:pt x="3181983" y="8157"/>
                  <a:pt x="3182279" y="12125"/>
                  <a:pt x="3182692" y="18288"/>
                </a:cubicBezTo>
                <a:cubicBezTo>
                  <a:pt x="2998421" y="21742"/>
                  <a:pt x="2675038" y="19014"/>
                  <a:pt x="2482500" y="18288"/>
                </a:cubicBezTo>
                <a:cubicBezTo>
                  <a:pt x="2289962" y="17562"/>
                  <a:pt x="1930644" y="6834"/>
                  <a:pt x="1782308" y="18288"/>
                </a:cubicBezTo>
                <a:cubicBezTo>
                  <a:pt x="1633972" y="29742"/>
                  <a:pt x="1287388" y="-1992"/>
                  <a:pt x="1145769" y="18288"/>
                </a:cubicBezTo>
                <a:cubicBezTo>
                  <a:pt x="1004150" y="38568"/>
                  <a:pt x="256377" y="-37438"/>
                  <a:pt x="0" y="18288"/>
                </a:cubicBezTo>
                <a:cubicBezTo>
                  <a:pt x="-46" y="12483"/>
                  <a:pt x="-203" y="6491"/>
                  <a:pt x="0" y="0"/>
                </a:cubicBezTo>
                <a:close/>
              </a:path>
              <a:path w="3182692" h="18288" stroke="0" extrusionOk="0">
                <a:moveTo>
                  <a:pt x="0" y="0"/>
                </a:moveTo>
                <a:cubicBezTo>
                  <a:pt x="283446" y="18201"/>
                  <a:pt x="432812" y="7290"/>
                  <a:pt x="604711" y="0"/>
                </a:cubicBezTo>
                <a:cubicBezTo>
                  <a:pt x="776610" y="-7290"/>
                  <a:pt x="982253" y="15478"/>
                  <a:pt x="1145769" y="0"/>
                </a:cubicBezTo>
                <a:cubicBezTo>
                  <a:pt x="1309285" y="-15478"/>
                  <a:pt x="1514247" y="-25520"/>
                  <a:pt x="1845961" y="0"/>
                </a:cubicBezTo>
                <a:cubicBezTo>
                  <a:pt x="2177675" y="25520"/>
                  <a:pt x="2297588" y="16646"/>
                  <a:pt x="2450673" y="0"/>
                </a:cubicBezTo>
                <a:cubicBezTo>
                  <a:pt x="2603758" y="-16646"/>
                  <a:pt x="3023048" y="-21196"/>
                  <a:pt x="3182692" y="0"/>
                </a:cubicBezTo>
                <a:cubicBezTo>
                  <a:pt x="3182428" y="4493"/>
                  <a:pt x="3183076" y="9472"/>
                  <a:pt x="3182692" y="18288"/>
                </a:cubicBezTo>
                <a:cubicBezTo>
                  <a:pt x="3039109" y="-12701"/>
                  <a:pt x="2823860" y="13848"/>
                  <a:pt x="2546154" y="18288"/>
                </a:cubicBezTo>
                <a:cubicBezTo>
                  <a:pt x="2268448" y="22728"/>
                  <a:pt x="2098674" y="5291"/>
                  <a:pt x="1845961" y="18288"/>
                </a:cubicBezTo>
                <a:cubicBezTo>
                  <a:pt x="1593248" y="31285"/>
                  <a:pt x="1456743" y="27560"/>
                  <a:pt x="1304904" y="18288"/>
                </a:cubicBezTo>
                <a:cubicBezTo>
                  <a:pt x="1153065" y="9016"/>
                  <a:pt x="947204" y="11126"/>
                  <a:pt x="668365" y="18288"/>
                </a:cubicBezTo>
                <a:cubicBezTo>
                  <a:pt x="389526" y="25450"/>
                  <a:pt x="288244" y="-4628"/>
                  <a:pt x="0" y="18288"/>
                </a:cubicBezTo>
                <a:cubicBezTo>
                  <a:pt x="843" y="9577"/>
                  <a:pt x="371" y="6900"/>
                  <a:pt x="0" y="0"/>
                </a:cubicBezTo>
                <a:close/>
              </a:path>
            </a:pathLst>
          </a:custGeom>
          <a:solidFill>
            <a:srgbClr val="FFFFFF">
              <a:alpha val="75000"/>
            </a:srgbClr>
          </a:solidFill>
          <a:ln w="41275" cap="rnd">
            <a:solidFill>
              <a:schemeClr val="bg1">
                <a:alpha val="75000"/>
              </a:schemeClr>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4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2" name="Rectangle 41">
            <a:extLst>
              <a:ext uri="{FF2B5EF4-FFF2-40B4-BE49-F238E27FC236}">
                <a16:creationId xmlns:a16="http://schemas.microsoft.com/office/drawing/2014/main" xmlns="" id="{5628E5CB-913B-4378-97CE-18C9F6410C5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914171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557188"/>
            <a:ext cx="3647136" cy="5569291"/>
          </a:xfrm>
        </p:spPr>
        <p:txBody>
          <a:bodyPr>
            <a:normAutofit/>
          </a:bodyPr>
          <a:lstStyle/>
          <a:p>
            <a:pPr>
              <a:lnSpc>
                <a:spcPct val="90000"/>
              </a:lnSpc>
            </a:pPr>
            <a:r>
              <a:rPr lang="en-US" sz="3500" b="1">
                <a:highlight>
                  <a:srgbClr val="FFFF00"/>
                </a:highlight>
              </a:rPr>
              <a:t>Policy Recommendations</a:t>
            </a:r>
            <a:br>
              <a:rPr lang="en-US" sz="3500" b="1">
                <a:highlight>
                  <a:srgbClr val="FFFF00"/>
                </a:highlight>
              </a:rPr>
            </a:br>
            <a:r>
              <a:rPr lang="en-US" sz="3500" b="1"/>
              <a:t>Dignity does not expire with age, and justice belongs to every stage of life</a:t>
            </a:r>
          </a:p>
        </p:txBody>
      </p:sp>
      <p:graphicFrame>
        <p:nvGraphicFramePr>
          <p:cNvPr id="5" name="Content Placeholder 2">
            <a:extLst>
              <a:ext uri="{FF2B5EF4-FFF2-40B4-BE49-F238E27FC236}">
                <a16:creationId xmlns:a16="http://schemas.microsoft.com/office/drawing/2014/main" xmlns="" id="{AFD50B04-B855-4682-F64D-999E9AC87812}"/>
              </a:ext>
            </a:extLst>
          </p:cNvPr>
          <p:cNvGraphicFramePr>
            <a:graphicFrameLocks noGrp="1"/>
          </p:cNvGraphicFramePr>
          <p:nvPr>
            <p:ph idx="1"/>
            <p:extLst>
              <p:ext uri="{D42A27DB-BD31-4B8C-83A1-F6EECF244321}">
                <p14:modId xmlns:p14="http://schemas.microsoft.com/office/powerpoint/2010/main" val="3844697671"/>
              </p:ext>
            </p:extLst>
          </p:nvPr>
        </p:nvGraphicFramePr>
        <p:xfrm>
          <a:off x="4574286" y="621792"/>
          <a:ext cx="3943350" cy="5504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xmlns="" id="{D009D6D5-DAC2-4A8B-A17A-E206B9012D0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365125"/>
            <a:ext cx="3938487" cy="1807305"/>
          </a:xfrm>
        </p:spPr>
        <p:txBody>
          <a:bodyPr>
            <a:normAutofit/>
          </a:bodyPr>
          <a:lstStyle/>
          <a:p>
            <a:r>
              <a:rPr lang="en-US"/>
              <a:t>Conclusion</a:t>
            </a:r>
          </a:p>
        </p:txBody>
      </p:sp>
      <p:sp>
        <p:nvSpPr>
          <p:cNvPr id="3" name="Content Placeholder 2"/>
          <p:cNvSpPr>
            <a:spLocks noGrp="1"/>
          </p:cNvSpPr>
          <p:nvPr>
            <p:ph idx="1"/>
          </p:nvPr>
        </p:nvSpPr>
        <p:spPr>
          <a:xfrm>
            <a:off x="264854" y="1697170"/>
            <a:ext cx="4192306" cy="5115920"/>
          </a:xfrm>
        </p:spPr>
        <p:txBody>
          <a:bodyPr>
            <a:normAutofit lnSpcReduction="10000"/>
          </a:bodyPr>
          <a:lstStyle/>
          <a:p>
            <a:pPr marL="0" indent="0" algn="just">
              <a:lnSpc>
                <a:spcPct val="90000"/>
              </a:lnSpc>
              <a:buNone/>
            </a:pPr>
            <a:r>
              <a:rPr lang="en-US" sz="2000" dirty="0"/>
              <a:t>Supporting older people and particularly older women to have a secure income through universal social pensions should be a priority in Pakistan. Ensuring that health services are aligned to the health needs of the older population especially at the primary health care level is essential to assist older people to remain active in their communities. Finally, eliminating all forms of age discrimination and providing an environment in which older people are protected from violence and abuse will help them exercise their choices and contribute to society.</a:t>
            </a:r>
          </a:p>
          <a:p>
            <a:pPr marL="0" indent="0">
              <a:lnSpc>
                <a:spcPct val="90000"/>
              </a:lnSpc>
              <a:buNone/>
            </a:pPr>
            <a:endParaRPr lang="en-US" sz="1600" dirty="0"/>
          </a:p>
        </p:txBody>
      </p:sp>
      <p:pic>
        <p:nvPicPr>
          <p:cNvPr id="5" name="Picture 4" descr="Two people holding each other's hands">
            <a:extLst>
              <a:ext uri="{FF2B5EF4-FFF2-40B4-BE49-F238E27FC236}">
                <a16:creationId xmlns:a16="http://schemas.microsoft.com/office/drawing/2014/main" xmlns="" id="{26AFB9D7-63AD-61EA-DF0B-3989DB570209}"/>
              </a:ext>
            </a:extLst>
          </p:cNvPr>
          <p:cNvPicPr>
            <a:picLocks noChangeAspect="1"/>
          </p:cNvPicPr>
          <p:nvPr/>
        </p:nvPicPr>
        <p:blipFill>
          <a:blip r:embed="rId2"/>
          <a:srcRect l="24585" r="31887" b="-1"/>
          <a:stretch>
            <a:fillRect/>
          </a:stretch>
        </p:blipFill>
        <p:spPr>
          <a:xfrm>
            <a:off x="4671911" y="10"/>
            <a:ext cx="4472089"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BACC6370-2D7E-4714-9D71-7542949D7D5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xmlns="" id="{256B2C21-A230-48C0-8DF1-C46611373C4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xmlns="" id="{3847E18C-932D-4C95-AABA-FEC7C9499AD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xmlns="" id="{3150CB11-0C61-439E-910F-5787759E72A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flipH="1">
            <a:off x="263195" y="4092815"/>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xmlns="" id="{43F8A58B-5155-44CE-A5FF-7647B47D0A7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0635413">
            <a:off x="-376302"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xmlns="" id="{443F2ACA-E6D6-4028-82DD-F03C262D5DE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flipH="1">
            <a:off x="-1914822" y="1914808"/>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39858" y="1683756"/>
            <a:ext cx="2336449" cy="2396359"/>
          </a:xfrm>
        </p:spPr>
        <p:txBody>
          <a:bodyPr anchor="b">
            <a:normAutofit/>
          </a:bodyPr>
          <a:lstStyle/>
          <a:p>
            <a:pPr algn="r"/>
            <a:r>
              <a:rPr lang="en-US" sz="3200">
                <a:solidFill>
                  <a:srgbClr val="FFFFFF"/>
                </a:solidFill>
              </a:rPr>
              <a:t>Introduction</a:t>
            </a:r>
          </a:p>
        </p:txBody>
      </p:sp>
      <p:graphicFrame>
        <p:nvGraphicFramePr>
          <p:cNvPr id="5" name="Content Placeholder 2">
            <a:extLst>
              <a:ext uri="{FF2B5EF4-FFF2-40B4-BE49-F238E27FC236}">
                <a16:creationId xmlns:a16="http://schemas.microsoft.com/office/drawing/2014/main" xmlns="" id="{EB8662A7-D31D-BC99-E983-B78C23DDDD8D}"/>
              </a:ext>
            </a:extLst>
          </p:cNvPr>
          <p:cNvGraphicFramePr>
            <a:graphicFrameLocks noGrp="1"/>
          </p:cNvGraphicFramePr>
          <p:nvPr>
            <p:ph idx="1"/>
            <p:extLst>
              <p:ext uri="{D42A27DB-BD31-4B8C-83A1-F6EECF244321}">
                <p14:modId xmlns:p14="http://schemas.microsoft.com/office/powerpoint/2010/main" val="813095023"/>
              </p:ext>
            </p:extLst>
          </p:nvPr>
        </p:nvGraphicFramePr>
        <p:xfrm>
          <a:off x="3678789" y="750440"/>
          <a:ext cx="5000124"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DBF61EA3-B236-439E-9C0B-340980D56BE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9143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72CB08CC-6122-2CF4-B89A-71F82B39711E}"/>
              </a:ext>
            </a:extLst>
          </p:cNvPr>
          <p:cNvSpPr>
            <a:spLocks noGrp="1"/>
          </p:cNvSpPr>
          <p:nvPr>
            <p:ph type="title"/>
          </p:nvPr>
        </p:nvSpPr>
        <p:spPr>
          <a:xfrm>
            <a:off x="606478" y="386930"/>
            <a:ext cx="6927525" cy="1188950"/>
          </a:xfrm>
        </p:spPr>
        <p:txBody>
          <a:bodyPr anchor="b">
            <a:normAutofit/>
          </a:bodyPr>
          <a:lstStyle/>
          <a:p>
            <a:r>
              <a:rPr lang="en-US" sz="4700" dirty="0"/>
              <a:t>Rights matter ……</a:t>
            </a:r>
          </a:p>
        </p:txBody>
      </p:sp>
      <p:sp>
        <p:nvSpPr>
          <p:cNvPr id="3" name="Content Placeholder 2">
            <a:extLst>
              <a:ext uri="{FF2B5EF4-FFF2-40B4-BE49-F238E27FC236}">
                <a16:creationId xmlns:a16="http://schemas.microsoft.com/office/drawing/2014/main" xmlns="" id="{E17F18DA-64DF-4CC4-83DD-DF020546B9FE}"/>
              </a:ext>
            </a:extLst>
          </p:cNvPr>
          <p:cNvSpPr>
            <a:spLocks noGrp="1"/>
          </p:cNvSpPr>
          <p:nvPr>
            <p:ph idx="1"/>
          </p:nvPr>
        </p:nvSpPr>
        <p:spPr>
          <a:xfrm>
            <a:off x="595245" y="2599509"/>
            <a:ext cx="7607751" cy="3435531"/>
          </a:xfrm>
        </p:spPr>
        <p:txBody>
          <a:bodyPr anchor="ctr">
            <a:normAutofit lnSpcReduction="10000"/>
          </a:bodyPr>
          <a:lstStyle/>
          <a:p>
            <a:pPr marL="0" indent="0">
              <a:lnSpc>
                <a:spcPct val="90000"/>
              </a:lnSpc>
              <a:buNone/>
            </a:pPr>
            <a:r>
              <a:rPr lang="en-US" sz="1900" b="1" dirty="0"/>
              <a:t>Human Value:</a:t>
            </a:r>
            <a:r>
              <a:rPr lang="en-US" sz="1900" dirty="0"/>
              <a:t> Every woman, regardless of age, deserves respect, security, and a life free from neglect or discrimination</a:t>
            </a:r>
          </a:p>
          <a:p>
            <a:pPr marL="0" indent="0">
              <a:lnSpc>
                <a:spcPct val="90000"/>
              </a:lnSpc>
              <a:buNone/>
            </a:pPr>
            <a:endParaRPr lang="en-US" sz="1900" dirty="0"/>
          </a:p>
          <a:p>
            <a:pPr marL="0" indent="0">
              <a:lnSpc>
                <a:spcPct val="90000"/>
              </a:lnSpc>
              <a:buNone/>
            </a:pPr>
            <a:r>
              <a:rPr lang="en-US" sz="1900" b="1" dirty="0"/>
              <a:t>Social Contribution</a:t>
            </a:r>
            <a:r>
              <a:rPr lang="en-US" sz="1900" dirty="0"/>
              <a:t>: Older women continue to enrich families and communities, often serving as the backbone of intergenerational support.</a:t>
            </a:r>
          </a:p>
          <a:p>
            <a:pPr marL="0" indent="0">
              <a:lnSpc>
                <a:spcPct val="90000"/>
              </a:lnSpc>
              <a:buNone/>
            </a:pPr>
            <a:endParaRPr lang="en-US" sz="1900" dirty="0"/>
          </a:p>
          <a:p>
            <a:pPr marL="0" indent="0">
              <a:lnSpc>
                <a:spcPct val="90000"/>
              </a:lnSpc>
              <a:buNone/>
            </a:pPr>
            <a:r>
              <a:rPr lang="en-US" sz="1900" b="1" dirty="0"/>
              <a:t>Future Protection</a:t>
            </a:r>
            <a:r>
              <a:rPr lang="en-US" sz="1900" dirty="0"/>
              <a:t>: The rights we guarantee for today’s older women are the same rights that will safeguard today’s younger women in the future</a:t>
            </a:r>
            <a:br>
              <a:rPr lang="en-US" sz="1900" dirty="0"/>
            </a:br>
            <a:endParaRPr lang="en-US" sz="1900" dirty="0"/>
          </a:p>
        </p:txBody>
      </p:sp>
      <p:grpSp>
        <p:nvGrpSpPr>
          <p:cNvPr id="10" name="Group 9">
            <a:extLst>
              <a:ext uri="{FF2B5EF4-FFF2-40B4-BE49-F238E27FC236}">
                <a16:creationId xmlns:a16="http://schemas.microsoft.com/office/drawing/2014/main" xmlns="" id="{28FAF094-D087-493F-8DF9-A486C2D6BBAA}"/>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1" y="1998368"/>
            <a:ext cx="8771274" cy="782176"/>
            <a:chOff x="-2" y="1998368"/>
            <a:chExt cx="11695083" cy="782176"/>
          </a:xfrm>
        </p:grpSpPr>
        <p:sp>
          <p:nvSpPr>
            <p:cNvPr id="11" name="Rectangle 10">
              <a:extLst>
                <a:ext uri="{FF2B5EF4-FFF2-40B4-BE49-F238E27FC236}">
                  <a16:creationId xmlns:a16="http://schemas.microsoft.com/office/drawing/2014/main" xmlns="" id="{8D7C88D8-5509-4514-925A-9CE148E5CBD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xmlns="" id="{7275593D-F75E-4426-AE3E-2CDEFD228D2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xmlns="" id="{E659831F-0D9A-4C63-9EBB-8435B85A440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2203079"/>
            <a:ext cx="8537521"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057515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081EA652-8C6A-4E69-BEB9-17080947455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xmlns="" id="{5298780A-33B9-4EA2-8F67-DE68AD62841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xmlns="" id="{7F488E8B-4E1E-4402-8935-D4E6C02615C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F545FDBF-64A8-5FDF-A464-E6947C77981B}"/>
              </a:ext>
            </a:extLst>
          </p:cNvPr>
          <p:cNvSpPr>
            <a:spLocks noGrp="1"/>
          </p:cNvSpPr>
          <p:nvPr>
            <p:ph type="title"/>
          </p:nvPr>
        </p:nvSpPr>
        <p:spPr>
          <a:xfrm>
            <a:off x="963930" y="1050595"/>
            <a:ext cx="6056111" cy="1618489"/>
          </a:xfrm>
        </p:spPr>
        <p:txBody>
          <a:bodyPr anchor="ctr">
            <a:normAutofit/>
          </a:bodyPr>
          <a:lstStyle/>
          <a:p>
            <a:pPr>
              <a:lnSpc>
                <a:spcPct val="90000"/>
              </a:lnSpc>
            </a:pPr>
            <a:r>
              <a:rPr lang="en-US" sz="5400"/>
              <a:t>Ageing a Social Issue</a:t>
            </a:r>
          </a:p>
        </p:txBody>
      </p:sp>
      <p:sp>
        <p:nvSpPr>
          <p:cNvPr id="3" name="Content Placeholder 2">
            <a:extLst>
              <a:ext uri="{FF2B5EF4-FFF2-40B4-BE49-F238E27FC236}">
                <a16:creationId xmlns:a16="http://schemas.microsoft.com/office/drawing/2014/main" xmlns="" id="{C9CCCFC2-EC75-E7A5-16E3-CF0D9C47EC33}"/>
              </a:ext>
            </a:extLst>
          </p:cNvPr>
          <p:cNvSpPr>
            <a:spLocks noGrp="1"/>
          </p:cNvSpPr>
          <p:nvPr>
            <p:ph idx="1"/>
          </p:nvPr>
        </p:nvSpPr>
        <p:spPr>
          <a:xfrm>
            <a:off x="963930" y="2969469"/>
            <a:ext cx="6056111" cy="2800395"/>
          </a:xfrm>
        </p:spPr>
        <p:txBody>
          <a:bodyPr anchor="t">
            <a:normAutofit fontScale="92500" lnSpcReduction="10000"/>
          </a:bodyPr>
          <a:lstStyle/>
          <a:p>
            <a:pPr marL="0" indent="0">
              <a:buNone/>
            </a:pPr>
            <a:r>
              <a:rPr lang="en-US" sz="1900"/>
              <a:t> Ageing cannot be experienced in isolation. Gender, class, caste, ethnicity and other social categories mediate how ageing unfolds. Older women in patriarchal societies may experience marginalization not only because of their age but also due to lifelong economic dependency or limited access to education and healthcare. An intersectional approach to the anthropology of ageing calls for attention to the ways in which structural inequalities lead to divergent ageing experiences.</a:t>
            </a:r>
          </a:p>
          <a:p>
            <a:endParaRPr lang="en-US" sz="1900"/>
          </a:p>
        </p:txBody>
      </p:sp>
    </p:spTree>
    <p:extLst>
      <p:ext uri="{BB962C8B-B14F-4D97-AF65-F5344CB8AC3E}">
        <p14:creationId xmlns:p14="http://schemas.microsoft.com/office/powerpoint/2010/main" val="36206285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xmlns="" id="{955A2079-FA98-4876-80F0-72364A7D2EA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914171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557188"/>
            <a:ext cx="7886700" cy="1133499"/>
          </a:xfrm>
        </p:spPr>
        <p:txBody>
          <a:bodyPr>
            <a:normAutofit/>
          </a:bodyPr>
          <a:lstStyle/>
          <a:p>
            <a:r>
              <a:rPr lang="en-US" sz="4500"/>
              <a:t>Rights of Older Women</a:t>
            </a:r>
          </a:p>
        </p:txBody>
      </p:sp>
      <p:graphicFrame>
        <p:nvGraphicFramePr>
          <p:cNvPr id="5" name="Content Placeholder 2">
            <a:extLst>
              <a:ext uri="{FF2B5EF4-FFF2-40B4-BE49-F238E27FC236}">
                <a16:creationId xmlns:a16="http://schemas.microsoft.com/office/drawing/2014/main" xmlns="" id="{06A70FE5-1EC5-CA61-682E-9E6946D987D0}"/>
              </a:ext>
            </a:extLst>
          </p:cNvPr>
          <p:cNvGraphicFramePr>
            <a:graphicFrameLocks noGrp="1"/>
          </p:cNvGraphicFramePr>
          <p:nvPr>
            <p:ph idx="1"/>
            <p:extLst>
              <p:ext uri="{D42A27DB-BD31-4B8C-83A1-F6EECF244321}">
                <p14:modId xmlns:p14="http://schemas.microsoft.com/office/powerpoint/2010/main" val="244890652"/>
              </p:ext>
            </p:extLst>
          </p:nvPr>
        </p:nvGraphicFramePr>
        <p:xfrm>
          <a:off x="628650" y="1828800"/>
          <a:ext cx="7886700" cy="4352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DBF61EA3-B236-439E-9C0B-340980D56BE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9143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7518C915-40B1-A9C7-9053-4CA0D6467E7D}"/>
              </a:ext>
            </a:extLst>
          </p:cNvPr>
          <p:cNvSpPr>
            <a:spLocks noGrp="1"/>
          </p:cNvSpPr>
          <p:nvPr>
            <p:ph type="title"/>
          </p:nvPr>
        </p:nvSpPr>
        <p:spPr>
          <a:xfrm>
            <a:off x="606478" y="386930"/>
            <a:ext cx="6927525" cy="1188950"/>
          </a:xfrm>
        </p:spPr>
        <p:txBody>
          <a:bodyPr anchor="b">
            <a:normAutofit/>
          </a:bodyPr>
          <a:lstStyle/>
          <a:p>
            <a:pPr>
              <a:lnSpc>
                <a:spcPct val="90000"/>
              </a:lnSpc>
            </a:pPr>
            <a:r>
              <a:rPr lang="en-US" sz="4000"/>
              <a:t>Objectives of the study</a:t>
            </a:r>
            <a:br>
              <a:rPr lang="en-US" sz="4000"/>
            </a:br>
            <a:endParaRPr lang="en-US" sz="4000"/>
          </a:p>
        </p:txBody>
      </p:sp>
      <p:sp>
        <p:nvSpPr>
          <p:cNvPr id="3" name="Content Placeholder 2">
            <a:extLst>
              <a:ext uri="{FF2B5EF4-FFF2-40B4-BE49-F238E27FC236}">
                <a16:creationId xmlns:a16="http://schemas.microsoft.com/office/drawing/2014/main" xmlns="" id="{8FCE7513-5EA6-D002-9857-BB8995E0F293}"/>
              </a:ext>
            </a:extLst>
          </p:cNvPr>
          <p:cNvSpPr>
            <a:spLocks noGrp="1"/>
          </p:cNvSpPr>
          <p:nvPr>
            <p:ph idx="1"/>
          </p:nvPr>
        </p:nvSpPr>
        <p:spPr>
          <a:xfrm>
            <a:off x="595245" y="1350380"/>
            <a:ext cx="7607751" cy="5532956"/>
          </a:xfrm>
        </p:spPr>
        <p:txBody>
          <a:bodyPr anchor="ctr">
            <a:normAutofit/>
          </a:bodyPr>
          <a:lstStyle/>
          <a:p>
            <a:pPr lvl="0">
              <a:lnSpc>
                <a:spcPct val="90000"/>
              </a:lnSpc>
            </a:pPr>
            <a:r>
              <a:rPr lang="en-US" sz="1800" dirty="0"/>
              <a:t>To assess how older adults perceive their changing socio-economic conditions, including health decline, dependency, and family support, and explore their response to the physiological, emotional, financial and social pressure to perform old age according to the cultural expectation.</a:t>
            </a:r>
          </a:p>
          <a:p>
            <a:pPr>
              <a:lnSpc>
                <a:spcPct val="90000"/>
              </a:lnSpc>
            </a:pPr>
            <a:r>
              <a:rPr lang="en-US" sz="1800" dirty="0"/>
              <a:t>To explore the gendered experience of ageing, particularly how patriarchal norms in South Asian societies affect older men and women differently in terms of care, social status, and emotional support.</a:t>
            </a:r>
          </a:p>
          <a:p>
            <a:pPr marL="0" indent="0">
              <a:lnSpc>
                <a:spcPct val="90000"/>
              </a:lnSpc>
              <a:buNone/>
            </a:pPr>
            <a:r>
              <a:rPr lang="en-US" sz="1800" dirty="0"/>
              <a:t>These objectives are aimed to understand how older adults experience marginalization not merely due to age-related decline but also through societal devaluation, reduced access to resources and shifting intergenerational dynamics. This research has also focused how social capital, social inclusion, isolation, and intergenerational support differ significantly for men and women as they age.</a:t>
            </a:r>
          </a:p>
          <a:p>
            <a:pPr>
              <a:lnSpc>
                <a:spcPct val="90000"/>
              </a:lnSpc>
            </a:pPr>
            <a:endParaRPr lang="en-US" sz="1800" dirty="0"/>
          </a:p>
        </p:txBody>
      </p:sp>
      <p:grpSp>
        <p:nvGrpSpPr>
          <p:cNvPr id="10" name="Group 9">
            <a:extLst>
              <a:ext uri="{FF2B5EF4-FFF2-40B4-BE49-F238E27FC236}">
                <a16:creationId xmlns:a16="http://schemas.microsoft.com/office/drawing/2014/main" xmlns="" id="{28FAF094-D087-493F-8DF9-A486C2D6BBAA}"/>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1" y="1998368"/>
            <a:ext cx="8771274" cy="782176"/>
            <a:chOff x="-2" y="1998368"/>
            <a:chExt cx="11695083" cy="782176"/>
          </a:xfrm>
        </p:grpSpPr>
        <p:sp>
          <p:nvSpPr>
            <p:cNvPr id="11" name="Rectangle 10">
              <a:extLst>
                <a:ext uri="{FF2B5EF4-FFF2-40B4-BE49-F238E27FC236}">
                  <a16:creationId xmlns:a16="http://schemas.microsoft.com/office/drawing/2014/main" xmlns="" id="{8D7C88D8-5509-4514-925A-9CE148E5CBD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xmlns="" id="{7275593D-F75E-4426-AE3E-2CDEFD228D2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xmlns=""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xmlns="" id="{E659831F-0D9A-4C63-9EBB-8435B85A440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2203079"/>
            <a:ext cx="8537521"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033596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BACC6370-2D7E-4714-9D71-7542949D7D5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xmlns="" id="{256B2C21-A230-48C0-8DF1-C46611373C4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xmlns="" id="{3847E18C-932D-4C95-AABA-FEC7C9499AD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xmlns="" id="{3150CB11-0C61-439E-910F-5787759E72A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flipH="1">
            <a:off x="263195" y="4092815"/>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xmlns="" id="{43F8A58B-5155-44CE-A5FF-7647B47D0A7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0635413">
            <a:off x="-376302"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xmlns="" id="{443F2ACA-E6D6-4028-82DD-F03C262D5DE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flipH="1">
            <a:off x="-1914822" y="1914808"/>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39858" y="1683756"/>
            <a:ext cx="2336449" cy="2396359"/>
          </a:xfrm>
        </p:spPr>
        <p:txBody>
          <a:bodyPr anchor="b">
            <a:normAutofit/>
          </a:bodyPr>
          <a:lstStyle/>
          <a:p>
            <a:pPr algn="r"/>
            <a:r>
              <a:rPr lang="en-US" sz="3500">
                <a:solidFill>
                  <a:srgbClr val="FFFFFF"/>
                </a:solidFill>
              </a:rPr>
              <a:t>Key Challenges</a:t>
            </a:r>
          </a:p>
        </p:txBody>
      </p:sp>
      <p:graphicFrame>
        <p:nvGraphicFramePr>
          <p:cNvPr id="5" name="Content Placeholder 2">
            <a:extLst>
              <a:ext uri="{FF2B5EF4-FFF2-40B4-BE49-F238E27FC236}">
                <a16:creationId xmlns:a16="http://schemas.microsoft.com/office/drawing/2014/main" xmlns="" id="{97620854-7D97-EB59-E265-B03E2A021570}"/>
              </a:ext>
            </a:extLst>
          </p:cNvPr>
          <p:cNvGraphicFramePr>
            <a:graphicFrameLocks noGrp="1"/>
          </p:cNvGraphicFramePr>
          <p:nvPr>
            <p:ph idx="1"/>
            <p:extLst>
              <p:ext uri="{D42A27DB-BD31-4B8C-83A1-F6EECF244321}">
                <p14:modId xmlns:p14="http://schemas.microsoft.com/office/powerpoint/2010/main" val="307169072"/>
              </p:ext>
            </p:extLst>
          </p:nvPr>
        </p:nvGraphicFramePr>
        <p:xfrm>
          <a:off x="3678789" y="750440"/>
          <a:ext cx="5000124"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BACC6370-2D7E-4714-9D71-7542949D7D5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xmlns="" id="{256B2C21-A230-48C0-8DF1-C46611373C4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xmlns="" id="{3847E18C-932D-4C95-AABA-FEC7C9499AD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xmlns="" id="{3150CB11-0C61-439E-910F-5787759E72A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flipH="1">
            <a:off x="263195" y="4092815"/>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xmlns="" id="{43F8A58B-5155-44CE-A5FF-7647B47D0A7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0635413">
            <a:off x="-376302"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xmlns="" id="{443F2ACA-E6D6-4028-82DD-F03C262D5DE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flipH="1">
            <a:off x="-1914822" y="1914808"/>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53DE9E8B-7DB4-DB0F-6A65-BEAFAA2ED128}"/>
              </a:ext>
            </a:extLst>
          </p:cNvPr>
          <p:cNvSpPr>
            <a:spLocks noGrp="1"/>
          </p:cNvSpPr>
          <p:nvPr>
            <p:ph type="title"/>
          </p:nvPr>
        </p:nvSpPr>
        <p:spPr>
          <a:xfrm>
            <a:off x="439858" y="1683756"/>
            <a:ext cx="2336449" cy="2396359"/>
          </a:xfrm>
        </p:spPr>
        <p:txBody>
          <a:bodyPr anchor="b">
            <a:normAutofit/>
          </a:bodyPr>
          <a:lstStyle/>
          <a:p>
            <a:pPr algn="r"/>
            <a:r>
              <a:rPr lang="en-US" sz="3500" dirty="0">
                <a:solidFill>
                  <a:srgbClr val="FFFFFF"/>
                </a:solidFill>
              </a:rPr>
              <a:t>Reflections from Fieldwork</a:t>
            </a:r>
          </a:p>
        </p:txBody>
      </p:sp>
      <p:graphicFrame>
        <p:nvGraphicFramePr>
          <p:cNvPr id="5" name="Content Placeholder 2">
            <a:extLst>
              <a:ext uri="{FF2B5EF4-FFF2-40B4-BE49-F238E27FC236}">
                <a16:creationId xmlns:a16="http://schemas.microsoft.com/office/drawing/2014/main" xmlns="" id="{19EC1941-8228-3F31-0BC8-F42E3B6FB75B}"/>
              </a:ext>
            </a:extLst>
          </p:cNvPr>
          <p:cNvGraphicFramePr>
            <a:graphicFrameLocks noGrp="1"/>
          </p:cNvGraphicFramePr>
          <p:nvPr>
            <p:ph idx="1"/>
            <p:extLst>
              <p:ext uri="{D42A27DB-BD31-4B8C-83A1-F6EECF244321}">
                <p14:modId xmlns:p14="http://schemas.microsoft.com/office/powerpoint/2010/main" val="1684638328"/>
              </p:ext>
            </p:extLst>
          </p:nvPr>
        </p:nvGraphicFramePr>
        <p:xfrm>
          <a:off x="3678789" y="750440"/>
          <a:ext cx="5000124"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962496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BACC6370-2D7E-4714-9D71-7542949D7D5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xmlns="" id="{256B2C21-A230-48C0-8DF1-C46611373C4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xmlns="" id="{3847E18C-932D-4C95-AABA-FEC7C9499AD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xmlns="" id="{3150CB11-0C61-439E-910F-5787759E72A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flipH="1">
            <a:off x="263195" y="4092815"/>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xmlns="" id="{43F8A58B-5155-44CE-A5FF-7647B47D0A7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0635413">
            <a:off x="-376302"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xmlns="" id="{443F2ACA-E6D6-4028-82DD-F03C262D5DE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flipH="1">
            <a:off x="-1914822" y="1914808"/>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xmlns="" id="{55DE35B4-1F29-2969-BBB7-CD31BE032419}"/>
              </a:ext>
            </a:extLst>
          </p:cNvPr>
          <p:cNvGraphicFramePr>
            <a:graphicFrameLocks noGrp="1"/>
          </p:cNvGraphicFramePr>
          <p:nvPr>
            <p:ph idx="1"/>
            <p:extLst>
              <p:ext uri="{D42A27DB-BD31-4B8C-83A1-F6EECF244321}">
                <p14:modId xmlns:p14="http://schemas.microsoft.com/office/powerpoint/2010/main" val="3496443244"/>
              </p:ext>
            </p:extLst>
          </p:nvPr>
        </p:nvGraphicFramePr>
        <p:xfrm>
          <a:off x="3678789" y="750440"/>
          <a:ext cx="5000124"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a:extLst>
              <a:ext uri="{FF2B5EF4-FFF2-40B4-BE49-F238E27FC236}">
                <a16:creationId xmlns:a16="http://schemas.microsoft.com/office/drawing/2014/main" xmlns="" id="{2F8F7D48-35FA-AC48-3120-E4EF89F69BA7}"/>
              </a:ext>
            </a:extLst>
          </p:cNvPr>
          <p:cNvSpPr txBox="1"/>
          <p:nvPr/>
        </p:nvSpPr>
        <p:spPr>
          <a:xfrm>
            <a:off x="843094" y="2794612"/>
            <a:ext cx="1808584" cy="1384995"/>
          </a:xfrm>
          <a:prstGeom prst="rect">
            <a:avLst/>
          </a:prstGeom>
          <a:noFill/>
        </p:spPr>
        <p:txBody>
          <a:bodyPr wrap="square">
            <a:spAutoFit/>
          </a:bodyPr>
          <a:lstStyle/>
          <a:p>
            <a:r>
              <a:rPr lang="en-US" sz="2800" dirty="0">
                <a:solidFill>
                  <a:srgbClr val="FFFFFF"/>
                </a:solidFill>
              </a:rPr>
              <a:t>Reflections from Fieldwork</a:t>
            </a:r>
            <a:endParaRPr lang="en-US" sz="2800" dirty="0"/>
          </a:p>
        </p:txBody>
      </p:sp>
    </p:spTree>
    <p:extLst>
      <p:ext uri="{BB962C8B-B14F-4D97-AF65-F5344CB8AC3E}">
        <p14:creationId xmlns:p14="http://schemas.microsoft.com/office/powerpoint/2010/main" val="305970722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272</TotalTime>
  <Words>640</Words>
  <Application>Microsoft Office PowerPoint</Application>
  <PresentationFormat>On-screen Show (4:3)</PresentationFormat>
  <Paragraphs>50</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Century Gothic</vt:lpstr>
      <vt:lpstr>Wingdings 3</vt:lpstr>
      <vt:lpstr>Ion</vt:lpstr>
      <vt:lpstr>Rights of Older Women in Pakistan Dr. Aneela Sultana</vt:lpstr>
      <vt:lpstr>Introduction</vt:lpstr>
      <vt:lpstr>Rights matter ……</vt:lpstr>
      <vt:lpstr>Ageing a Social Issue</vt:lpstr>
      <vt:lpstr>Rights of Older Women</vt:lpstr>
      <vt:lpstr>Objectives of the study </vt:lpstr>
      <vt:lpstr>Key Challenges</vt:lpstr>
      <vt:lpstr>Reflections from Fieldwork</vt:lpstr>
      <vt:lpstr>PowerPoint Presentation</vt:lpstr>
      <vt:lpstr>Policy Recommendations Dignity does not expire with age, and justice belongs to every stage of life</vt:lpstr>
      <vt:lpstr>Conclusion</vt:lpstr>
    </vt:vector>
  </TitlesOfParts>
  <Manager/>
  <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Rights of Older Women in Pakistan Dr. Aneela Sultana</dc:title>
  <dc:subject/>
  <dc:creator/>
  <cp:keywords/>
  <dc:description>generated using python-pptx</dc:description>
  <cp:lastModifiedBy>Microsoft account</cp:lastModifiedBy>
  <cp:revision>8</cp:revision>
  <dcterms:created xsi:type="dcterms:W3CDTF">2013-01-27T09:14:16Z</dcterms:created>
  <dcterms:modified xsi:type="dcterms:W3CDTF">2025-09-24T06:16:47Z</dcterms:modified>
  <cp:category/>
</cp:coreProperties>
</file>