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57" r:id="rId3"/>
    <p:sldId id="258" r:id="rId4"/>
    <p:sldId id="259" r:id="rId5"/>
    <p:sldId id="262" r:id="rId6"/>
    <p:sldId id="260" r:id="rId7"/>
    <p:sldId id="263" r:id="rId8"/>
    <p:sldId id="264" r:id="rId9"/>
    <p:sldId id="265" r:id="rId10"/>
    <p:sldId id="266"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68" autoAdjust="0"/>
    <p:restoredTop sz="94660"/>
  </p:normalViewPr>
  <p:slideViewPr>
    <p:cSldViewPr snapToGrid="0">
      <p:cViewPr varScale="1">
        <p:scale>
          <a:sx n="70" d="100"/>
          <a:sy n="70" d="100"/>
        </p:scale>
        <p:origin x="320"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691D437-63E0-4B88-A1DF-CD826C2190AF}" type="datetimeFigureOut">
              <a:rPr lang="en-US" smtClean="0"/>
              <a:t>9/24/2025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CB70A9-14BB-41E2-A76F-79730823361A}" type="slidenum">
              <a:rPr lang="en-US" smtClean="0"/>
              <a:t>‹#›</a:t>
            </a:fld>
            <a:endParaRPr lang="en-US"/>
          </a:p>
        </p:txBody>
      </p:sp>
    </p:spTree>
    <p:extLst>
      <p:ext uri="{BB962C8B-B14F-4D97-AF65-F5344CB8AC3E}">
        <p14:creationId xmlns:p14="http://schemas.microsoft.com/office/powerpoint/2010/main" val="15040144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691D437-63E0-4B88-A1DF-CD826C2190AF}" type="datetimeFigureOut">
              <a:rPr lang="en-US" smtClean="0"/>
              <a:t>9/24/2025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CB70A9-14BB-41E2-A76F-79730823361A}" type="slidenum">
              <a:rPr lang="en-US" smtClean="0"/>
              <a:t>‹#›</a:t>
            </a:fld>
            <a:endParaRPr lang="en-US"/>
          </a:p>
        </p:txBody>
      </p:sp>
    </p:spTree>
    <p:extLst>
      <p:ext uri="{BB962C8B-B14F-4D97-AF65-F5344CB8AC3E}">
        <p14:creationId xmlns:p14="http://schemas.microsoft.com/office/powerpoint/2010/main" val="36146834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691D437-63E0-4B88-A1DF-CD826C2190AF}" type="datetimeFigureOut">
              <a:rPr lang="en-US" smtClean="0"/>
              <a:t>9/24/2025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CB70A9-14BB-41E2-A76F-79730823361A}" type="slidenum">
              <a:rPr lang="en-US" smtClean="0"/>
              <a:t>‹#›</a:t>
            </a:fld>
            <a:endParaRPr lang="en-US"/>
          </a:p>
        </p:txBody>
      </p:sp>
    </p:spTree>
    <p:extLst>
      <p:ext uri="{BB962C8B-B14F-4D97-AF65-F5344CB8AC3E}">
        <p14:creationId xmlns:p14="http://schemas.microsoft.com/office/powerpoint/2010/main" val="20825037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691D437-63E0-4B88-A1DF-CD826C2190AF}" type="datetimeFigureOut">
              <a:rPr lang="en-US" smtClean="0"/>
              <a:t>9/24/2025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CB70A9-14BB-41E2-A76F-79730823361A}" type="slidenum">
              <a:rPr lang="en-US" smtClean="0"/>
              <a:t>‹#›</a:t>
            </a:fld>
            <a:endParaRPr lang="en-US"/>
          </a:p>
        </p:txBody>
      </p:sp>
    </p:spTree>
    <p:extLst>
      <p:ext uri="{BB962C8B-B14F-4D97-AF65-F5344CB8AC3E}">
        <p14:creationId xmlns:p14="http://schemas.microsoft.com/office/powerpoint/2010/main" val="34929948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91D437-63E0-4B88-A1DF-CD826C2190AF}" type="datetimeFigureOut">
              <a:rPr lang="en-US" smtClean="0"/>
              <a:t>9/24/2025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CB70A9-14BB-41E2-A76F-79730823361A}" type="slidenum">
              <a:rPr lang="en-US" smtClean="0"/>
              <a:t>‹#›</a:t>
            </a:fld>
            <a:endParaRPr lang="en-US"/>
          </a:p>
        </p:txBody>
      </p:sp>
    </p:spTree>
    <p:extLst>
      <p:ext uri="{BB962C8B-B14F-4D97-AF65-F5344CB8AC3E}">
        <p14:creationId xmlns:p14="http://schemas.microsoft.com/office/powerpoint/2010/main" val="24821353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691D437-63E0-4B88-A1DF-CD826C2190AF}" type="datetimeFigureOut">
              <a:rPr lang="en-US" smtClean="0"/>
              <a:t>9/24/2025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9CB70A9-14BB-41E2-A76F-79730823361A}" type="slidenum">
              <a:rPr lang="en-US" smtClean="0"/>
              <a:t>‹#›</a:t>
            </a:fld>
            <a:endParaRPr lang="en-US"/>
          </a:p>
        </p:txBody>
      </p:sp>
    </p:spTree>
    <p:extLst>
      <p:ext uri="{BB962C8B-B14F-4D97-AF65-F5344CB8AC3E}">
        <p14:creationId xmlns:p14="http://schemas.microsoft.com/office/powerpoint/2010/main" val="12587006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691D437-63E0-4B88-A1DF-CD826C2190AF}" type="datetimeFigureOut">
              <a:rPr lang="en-US" smtClean="0"/>
              <a:t>9/24/2025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9CB70A9-14BB-41E2-A76F-79730823361A}" type="slidenum">
              <a:rPr lang="en-US" smtClean="0"/>
              <a:t>‹#›</a:t>
            </a:fld>
            <a:endParaRPr lang="en-US"/>
          </a:p>
        </p:txBody>
      </p:sp>
    </p:spTree>
    <p:extLst>
      <p:ext uri="{BB962C8B-B14F-4D97-AF65-F5344CB8AC3E}">
        <p14:creationId xmlns:p14="http://schemas.microsoft.com/office/powerpoint/2010/main" val="29433685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691D437-63E0-4B88-A1DF-CD826C2190AF}" type="datetimeFigureOut">
              <a:rPr lang="en-US" smtClean="0"/>
              <a:t>9/24/2025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9CB70A9-14BB-41E2-A76F-79730823361A}" type="slidenum">
              <a:rPr lang="en-US" smtClean="0"/>
              <a:t>‹#›</a:t>
            </a:fld>
            <a:endParaRPr lang="en-US"/>
          </a:p>
        </p:txBody>
      </p:sp>
    </p:spTree>
    <p:extLst>
      <p:ext uri="{BB962C8B-B14F-4D97-AF65-F5344CB8AC3E}">
        <p14:creationId xmlns:p14="http://schemas.microsoft.com/office/powerpoint/2010/main" val="17134094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91D437-63E0-4B88-A1DF-CD826C2190AF}" type="datetimeFigureOut">
              <a:rPr lang="en-US" smtClean="0"/>
              <a:t>9/24/2025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9CB70A9-14BB-41E2-A76F-79730823361A}" type="slidenum">
              <a:rPr lang="en-US" smtClean="0"/>
              <a:t>‹#›</a:t>
            </a:fld>
            <a:endParaRPr lang="en-US"/>
          </a:p>
        </p:txBody>
      </p:sp>
    </p:spTree>
    <p:extLst>
      <p:ext uri="{BB962C8B-B14F-4D97-AF65-F5344CB8AC3E}">
        <p14:creationId xmlns:p14="http://schemas.microsoft.com/office/powerpoint/2010/main" val="2084100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91D437-63E0-4B88-A1DF-CD826C2190AF}" type="datetimeFigureOut">
              <a:rPr lang="en-US" smtClean="0"/>
              <a:t>9/24/2025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9CB70A9-14BB-41E2-A76F-79730823361A}" type="slidenum">
              <a:rPr lang="en-US" smtClean="0"/>
              <a:t>‹#›</a:t>
            </a:fld>
            <a:endParaRPr lang="en-US"/>
          </a:p>
        </p:txBody>
      </p:sp>
    </p:spTree>
    <p:extLst>
      <p:ext uri="{BB962C8B-B14F-4D97-AF65-F5344CB8AC3E}">
        <p14:creationId xmlns:p14="http://schemas.microsoft.com/office/powerpoint/2010/main" val="11760408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91D437-63E0-4B88-A1DF-CD826C2190AF}" type="datetimeFigureOut">
              <a:rPr lang="en-US" smtClean="0"/>
              <a:t>9/24/2025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9CB70A9-14BB-41E2-A76F-79730823361A}" type="slidenum">
              <a:rPr lang="en-US" smtClean="0"/>
              <a:t>‹#›</a:t>
            </a:fld>
            <a:endParaRPr lang="en-US"/>
          </a:p>
        </p:txBody>
      </p:sp>
    </p:spTree>
    <p:extLst>
      <p:ext uri="{BB962C8B-B14F-4D97-AF65-F5344CB8AC3E}">
        <p14:creationId xmlns:p14="http://schemas.microsoft.com/office/powerpoint/2010/main" val="22709176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691D437-63E0-4B88-A1DF-CD826C2190AF}" type="datetimeFigureOut">
              <a:rPr lang="en-US" smtClean="0"/>
              <a:t>9/24/2025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9CB70A9-14BB-41E2-A76F-79730823361A}" type="slidenum">
              <a:rPr lang="en-US" smtClean="0"/>
              <a:t>‹#›</a:t>
            </a:fld>
            <a:endParaRPr lang="en-US"/>
          </a:p>
        </p:txBody>
      </p:sp>
    </p:spTree>
    <p:extLst>
      <p:ext uri="{BB962C8B-B14F-4D97-AF65-F5344CB8AC3E}">
        <p14:creationId xmlns:p14="http://schemas.microsoft.com/office/powerpoint/2010/main" val="1072154612"/>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69103" y="2068920"/>
            <a:ext cx="10895526" cy="1525306"/>
          </a:xfrm>
        </p:spPr>
        <p:txBody>
          <a:bodyPr>
            <a:normAutofit/>
          </a:bodyPr>
          <a:lstStyle/>
          <a:p>
            <a:pPr algn="l"/>
            <a:r>
              <a:rPr lang="en-US" sz="4800" b="1" dirty="0" smtClean="0">
                <a:solidFill>
                  <a:srgbClr val="C00000"/>
                </a:solidFill>
                <a:latin typeface="Verdana" panose="020B0604030504040204" pitchFamily="34" charset="0"/>
                <a:ea typeface="Verdana" panose="020B0604030504040204" pitchFamily="34" charset="0"/>
                <a:cs typeface="Times New Roman" panose="02020603050405020304" pitchFamily="18" charset="0"/>
              </a:rPr>
              <a:t>Socioeconomic Rights of </a:t>
            </a:r>
            <a:r>
              <a:rPr lang="en-US" sz="4800" b="1" dirty="0" smtClean="0">
                <a:solidFill>
                  <a:srgbClr val="C00000"/>
                </a:solidFill>
                <a:latin typeface="Verdana" panose="020B0604030504040204" pitchFamily="34" charset="0"/>
                <a:ea typeface="Verdana" panose="020B0604030504040204" pitchFamily="34" charset="0"/>
                <a:cs typeface="Times New Roman" panose="02020603050405020304" pitchFamily="18" charset="0"/>
              </a:rPr>
              <a:t/>
            </a:r>
            <a:br>
              <a:rPr lang="en-US" sz="4800" b="1" dirty="0" smtClean="0">
                <a:solidFill>
                  <a:srgbClr val="C00000"/>
                </a:solidFill>
                <a:latin typeface="Verdana" panose="020B0604030504040204" pitchFamily="34" charset="0"/>
                <a:ea typeface="Verdana" panose="020B0604030504040204" pitchFamily="34" charset="0"/>
                <a:cs typeface="Times New Roman" panose="02020603050405020304" pitchFamily="18" charset="0"/>
              </a:rPr>
            </a:br>
            <a:r>
              <a:rPr lang="en-US" sz="4800" b="1" dirty="0" smtClean="0">
                <a:solidFill>
                  <a:srgbClr val="C00000"/>
                </a:solidFill>
                <a:latin typeface="Verdana" panose="020B0604030504040204" pitchFamily="34" charset="0"/>
                <a:ea typeface="Verdana" panose="020B0604030504040204" pitchFamily="34" charset="0"/>
                <a:cs typeface="Times New Roman" panose="02020603050405020304" pitchFamily="18" charset="0"/>
              </a:rPr>
              <a:t>Older </a:t>
            </a:r>
            <a:r>
              <a:rPr lang="en-US" sz="4800" b="1" dirty="0" smtClean="0">
                <a:solidFill>
                  <a:srgbClr val="C00000"/>
                </a:solidFill>
                <a:latin typeface="Verdana" panose="020B0604030504040204" pitchFamily="34" charset="0"/>
                <a:ea typeface="Verdana" panose="020B0604030504040204" pitchFamily="34" charset="0"/>
                <a:cs typeface="Times New Roman" panose="02020603050405020304" pitchFamily="18" charset="0"/>
              </a:rPr>
              <a:t>People</a:t>
            </a:r>
            <a:endParaRPr lang="en-US" sz="4800" b="1" dirty="0">
              <a:solidFill>
                <a:srgbClr val="C00000"/>
              </a:solidFill>
              <a:latin typeface="Verdana" panose="020B0604030504040204" pitchFamily="34" charset="0"/>
              <a:ea typeface="Verdana" panose="020B0604030504040204" pitchFamily="34" charset="0"/>
              <a:cs typeface="Times New Roman" panose="02020603050405020304" pitchFamily="18" charset="0"/>
            </a:endParaRPr>
          </a:p>
        </p:txBody>
      </p:sp>
      <p:sp>
        <p:nvSpPr>
          <p:cNvPr id="4" name="Subtitle 2"/>
          <p:cNvSpPr>
            <a:spLocks noGrp="1"/>
          </p:cNvSpPr>
          <p:nvPr>
            <p:ph type="subTitle" idx="1"/>
          </p:nvPr>
        </p:nvSpPr>
        <p:spPr>
          <a:xfrm>
            <a:off x="1064420" y="3594226"/>
            <a:ext cx="8825658" cy="577403"/>
          </a:xfrm>
        </p:spPr>
        <p:txBody>
          <a:bodyPr/>
          <a:lstStyle/>
          <a:p>
            <a:pPr algn="l"/>
            <a:r>
              <a:rPr lang="en-US" b="1" dirty="0" smtClean="0">
                <a:latin typeface="Verdana" panose="020B0604030504040204" pitchFamily="34" charset="0"/>
                <a:ea typeface="Verdana" panose="020B0604030504040204" pitchFamily="34" charset="0"/>
              </a:rPr>
              <a:t>Presented By Dr. </a:t>
            </a:r>
            <a:r>
              <a:rPr lang="en-US" b="1" dirty="0">
                <a:latin typeface="Verdana" panose="020B0604030504040204" pitchFamily="34" charset="0"/>
                <a:ea typeface="Verdana" panose="020B0604030504040204" pitchFamily="34" charset="0"/>
              </a:rPr>
              <a:t>A</a:t>
            </a:r>
            <a:r>
              <a:rPr lang="en-US" b="1" dirty="0" smtClean="0">
                <a:latin typeface="Verdana" panose="020B0604030504040204" pitchFamily="34" charset="0"/>
                <a:ea typeface="Verdana" panose="020B0604030504040204" pitchFamily="34" charset="0"/>
              </a:rPr>
              <a:t>li </a:t>
            </a:r>
            <a:r>
              <a:rPr lang="en-US" b="1" dirty="0">
                <a:latin typeface="Verdana" panose="020B0604030504040204" pitchFamily="34" charset="0"/>
                <a:ea typeface="Verdana" panose="020B0604030504040204" pitchFamily="34" charset="0"/>
              </a:rPr>
              <a:t>A</a:t>
            </a:r>
            <a:r>
              <a:rPr lang="en-US" b="1" dirty="0" smtClean="0">
                <a:latin typeface="Verdana" panose="020B0604030504040204" pitchFamily="34" charset="0"/>
                <a:ea typeface="Verdana" panose="020B0604030504040204" pitchFamily="34" charset="0"/>
              </a:rPr>
              <a:t>bbas</a:t>
            </a:r>
            <a:endParaRPr lang="en-US" b="1" dirty="0">
              <a:latin typeface="Verdana" panose="020B0604030504040204" pitchFamily="34" charset="0"/>
              <a:ea typeface="Verdana" panose="020B0604030504040204" pitchFamily="34" charset="0"/>
            </a:endParaRPr>
          </a:p>
        </p:txBody>
      </p:sp>
      <p:sp>
        <p:nvSpPr>
          <p:cNvPr id="3" name="Rectangle 2"/>
          <p:cNvSpPr/>
          <p:nvPr/>
        </p:nvSpPr>
        <p:spPr>
          <a:xfrm>
            <a:off x="688063" y="2290528"/>
            <a:ext cx="208230" cy="159240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0" y="6572816"/>
            <a:ext cx="12192000" cy="285184"/>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345445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441479" y="2667597"/>
            <a:ext cx="2647384" cy="591650"/>
          </a:xfrm>
        </p:spPr>
        <p:txBody>
          <a:bodyPr>
            <a:normAutofit/>
          </a:bodyPr>
          <a:lstStyle/>
          <a:p>
            <a:pPr marL="0" indent="0" algn="ctr">
              <a:buNone/>
            </a:pPr>
            <a:r>
              <a:rPr lang="en-US" sz="3600" b="1" dirty="0" smtClean="0">
                <a:solidFill>
                  <a:srgbClr val="C00000"/>
                </a:solidFill>
                <a:latin typeface="Verdana" panose="020B0604030504040204" pitchFamily="34" charset="0"/>
                <a:ea typeface="Verdana" panose="020B0604030504040204" pitchFamily="34" charset="0"/>
              </a:rPr>
              <a:t>Thanks</a:t>
            </a:r>
            <a:endParaRPr lang="en-US" sz="3600" b="1" dirty="0">
              <a:solidFill>
                <a:srgbClr val="C00000"/>
              </a:solidFill>
              <a:latin typeface="Verdana" panose="020B0604030504040204" pitchFamily="34" charset="0"/>
              <a:ea typeface="Verdana" panose="020B0604030504040204" pitchFamily="34" charset="0"/>
            </a:endParaRPr>
          </a:p>
        </p:txBody>
      </p:sp>
      <p:sp>
        <p:nvSpPr>
          <p:cNvPr id="4" name="Rectangle 3"/>
          <p:cNvSpPr/>
          <p:nvPr/>
        </p:nvSpPr>
        <p:spPr>
          <a:xfrm>
            <a:off x="0" y="6572816"/>
            <a:ext cx="12192000" cy="285184"/>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5202463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43481" y="198097"/>
            <a:ext cx="10515600" cy="1325563"/>
          </a:xfrm>
        </p:spPr>
        <p:txBody>
          <a:bodyPr>
            <a:normAutofit/>
          </a:bodyPr>
          <a:lstStyle/>
          <a:p>
            <a:r>
              <a:rPr lang="en-US" sz="3600" b="1" dirty="0" smtClean="0">
                <a:solidFill>
                  <a:srgbClr val="C00000"/>
                </a:solidFill>
                <a:latin typeface="Verdana" panose="020B0604030504040204" pitchFamily="34" charset="0"/>
                <a:ea typeface="Verdana" panose="020B0604030504040204" pitchFamily="34" charset="0"/>
              </a:rPr>
              <a:t>Introduction</a:t>
            </a:r>
            <a:endParaRPr lang="en-US" sz="3600" b="1" dirty="0">
              <a:solidFill>
                <a:srgbClr val="C00000"/>
              </a:solidFill>
              <a:latin typeface="Verdana" panose="020B0604030504040204" pitchFamily="34" charset="0"/>
              <a:ea typeface="Verdana" panose="020B0604030504040204" pitchFamily="34" charset="0"/>
            </a:endParaRPr>
          </a:p>
        </p:txBody>
      </p:sp>
      <p:sp>
        <p:nvSpPr>
          <p:cNvPr id="3" name="Content Placeholder 2"/>
          <p:cNvSpPr>
            <a:spLocks noGrp="1"/>
          </p:cNvSpPr>
          <p:nvPr>
            <p:ph idx="1"/>
          </p:nvPr>
        </p:nvSpPr>
        <p:spPr>
          <a:xfrm>
            <a:off x="838200" y="1523660"/>
            <a:ext cx="10515600" cy="3265623"/>
          </a:xfrm>
        </p:spPr>
        <p:txBody>
          <a:bodyPr>
            <a:normAutofit/>
          </a:bodyPr>
          <a:lstStyle/>
          <a:p>
            <a:pPr marL="0" indent="0" algn="just">
              <a:buNone/>
            </a:pPr>
            <a:r>
              <a:rPr lang="en-US" sz="1800" b="1" dirty="0" smtClean="0">
                <a:latin typeface="Verdana" panose="020B0604030504040204" pitchFamily="34" charset="0"/>
                <a:ea typeface="Verdana" panose="020B0604030504040204" pitchFamily="34" charset="0"/>
              </a:rPr>
              <a:t>Demographic Transition in Pakistan</a:t>
            </a:r>
          </a:p>
          <a:p>
            <a:pPr marL="0" indent="0" algn="just">
              <a:buNone/>
            </a:pPr>
            <a:endParaRPr lang="en-US" sz="1800" dirty="0" smtClean="0">
              <a:latin typeface="Verdana" panose="020B0604030504040204" pitchFamily="34" charset="0"/>
              <a:ea typeface="Verdana" panose="020B0604030504040204" pitchFamily="34" charset="0"/>
            </a:endParaRPr>
          </a:p>
          <a:p>
            <a:pPr algn="just"/>
            <a:r>
              <a:rPr lang="en-US" sz="1800" dirty="0" smtClean="0">
                <a:latin typeface="Verdana" panose="020B0604030504040204" pitchFamily="34" charset="0"/>
                <a:ea typeface="Verdana" panose="020B0604030504040204" pitchFamily="34" charset="0"/>
              </a:rPr>
              <a:t>Pakistan’s population is ageing rapidly – </a:t>
            </a:r>
            <a:r>
              <a:rPr lang="en-US" sz="1800" b="1" dirty="0" smtClean="0">
                <a:latin typeface="Verdana" panose="020B0604030504040204" pitchFamily="34" charset="0"/>
                <a:ea typeface="Verdana" panose="020B0604030504040204" pitchFamily="34" charset="0"/>
              </a:rPr>
              <a:t>60+ population projected to double by 2050</a:t>
            </a:r>
            <a:r>
              <a:rPr lang="en-US" sz="1800" dirty="0" smtClean="0">
                <a:latin typeface="Verdana" panose="020B0604030504040204" pitchFamily="34" charset="0"/>
                <a:ea typeface="Verdana" panose="020B0604030504040204" pitchFamily="34" charset="0"/>
              </a:rPr>
              <a:t> (UNDESA).</a:t>
            </a:r>
          </a:p>
          <a:p>
            <a:pPr algn="just"/>
            <a:endParaRPr lang="en-US" sz="1800" dirty="0" smtClean="0">
              <a:latin typeface="Verdana" panose="020B0604030504040204" pitchFamily="34" charset="0"/>
              <a:ea typeface="Verdana" panose="020B0604030504040204" pitchFamily="34" charset="0"/>
            </a:endParaRPr>
          </a:p>
          <a:p>
            <a:pPr algn="just"/>
            <a:r>
              <a:rPr lang="en-US" sz="1800" dirty="0" smtClean="0">
                <a:latin typeface="Verdana" panose="020B0604030504040204" pitchFamily="34" charset="0"/>
                <a:ea typeface="Verdana" panose="020B0604030504040204" pitchFamily="34" charset="0"/>
              </a:rPr>
              <a:t>Ageing population poses </a:t>
            </a:r>
            <a:r>
              <a:rPr lang="en-US" sz="1800" b="1" dirty="0" smtClean="0">
                <a:latin typeface="Verdana" panose="020B0604030504040204" pitchFamily="34" charset="0"/>
                <a:ea typeface="Verdana" panose="020B0604030504040204" pitchFamily="34" charset="0"/>
              </a:rPr>
              <a:t>policy, economic, and social challenges</a:t>
            </a:r>
            <a:r>
              <a:rPr lang="en-US" sz="1800" dirty="0" smtClean="0">
                <a:latin typeface="Verdana" panose="020B0604030504040204" pitchFamily="34" charset="0"/>
                <a:ea typeface="Verdana" panose="020B0604030504040204" pitchFamily="34" charset="0"/>
              </a:rPr>
              <a:t>.</a:t>
            </a:r>
          </a:p>
          <a:p>
            <a:pPr marL="0" indent="0" algn="just">
              <a:buNone/>
            </a:pPr>
            <a:endParaRPr lang="en-US" sz="1800" dirty="0" smtClean="0">
              <a:latin typeface="Verdana" panose="020B0604030504040204" pitchFamily="34" charset="0"/>
              <a:ea typeface="Verdana" panose="020B0604030504040204" pitchFamily="34" charset="0"/>
            </a:endParaRPr>
          </a:p>
          <a:p>
            <a:pPr algn="just"/>
            <a:r>
              <a:rPr lang="en-US" sz="1800" dirty="0" smtClean="0">
                <a:latin typeface="Verdana" panose="020B0604030504040204" pitchFamily="34" charset="0"/>
                <a:ea typeface="Verdana" panose="020B0604030504040204" pitchFamily="34" charset="0"/>
              </a:rPr>
              <a:t>Need for </a:t>
            </a:r>
            <a:r>
              <a:rPr lang="en-US" sz="1800" b="1" dirty="0" smtClean="0">
                <a:latin typeface="Verdana" panose="020B0604030504040204" pitchFamily="34" charset="0"/>
                <a:ea typeface="Verdana" panose="020B0604030504040204" pitchFamily="34" charset="0"/>
              </a:rPr>
              <a:t>inclusive, evidence-based planning</a:t>
            </a:r>
            <a:r>
              <a:rPr lang="en-US" sz="1800" dirty="0" smtClean="0">
                <a:latin typeface="Verdana" panose="020B0604030504040204" pitchFamily="34" charset="0"/>
                <a:ea typeface="Verdana" panose="020B0604030504040204" pitchFamily="34" charset="0"/>
              </a:rPr>
              <a:t> to safeguard rights &amp; dignity of older people.</a:t>
            </a:r>
          </a:p>
          <a:p>
            <a:pPr marL="0" indent="0" algn="just">
              <a:buNone/>
            </a:pPr>
            <a:endParaRPr lang="en-US" sz="1800" dirty="0">
              <a:latin typeface="Verdana" panose="020B0604030504040204" pitchFamily="34" charset="0"/>
              <a:ea typeface="Verdana" panose="020B0604030504040204" pitchFamily="34" charset="0"/>
            </a:endParaRPr>
          </a:p>
        </p:txBody>
      </p:sp>
      <p:sp>
        <p:nvSpPr>
          <p:cNvPr id="4" name="Rectangle 3"/>
          <p:cNvSpPr/>
          <p:nvPr/>
        </p:nvSpPr>
        <p:spPr>
          <a:xfrm>
            <a:off x="0" y="6572816"/>
            <a:ext cx="12192000" cy="285184"/>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036871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39023" y="553154"/>
            <a:ext cx="10515600" cy="4863318"/>
          </a:xfrm>
        </p:spPr>
        <p:txBody>
          <a:bodyPr>
            <a:normAutofit/>
          </a:bodyPr>
          <a:lstStyle/>
          <a:p>
            <a:pPr marL="0" indent="0" algn="just">
              <a:buNone/>
            </a:pPr>
            <a:r>
              <a:rPr lang="en-US" sz="3600" b="1" dirty="0" smtClean="0">
                <a:solidFill>
                  <a:srgbClr val="C00000"/>
                </a:solidFill>
                <a:latin typeface="Verdana" panose="020B0604030504040204" pitchFamily="34" charset="0"/>
                <a:ea typeface="Verdana" panose="020B0604030504040204" pitchFamily="34" charset="0"/>
              </a:rPr>
              <a:t>Why Socioeconomic Rights Matter</a:t>
            </a:r>
          </a:p>
          <a:p>
            <a:pPr marL="0" indent="0" algn="just">
              <a:buNone/>
            </a:pPr>
            <a:endParaRPr lang="en-US" sz="1800" b="1" dirty="0" smtClean="0">
              <a:latin typeface="Verdana" panose="020B0604030504040204" pitchFamily="34" charset="0"/>
              <a:ea typeface="Verdana" panose="020B0604030504040204" pitchFamily="34" charset="0"/>
            </a:endParaRPr>
          </a:p>
          <a:p>
            <a:pPr algn="just"/>
            <a:r>
              <a:rPr lang="en-US" sz="1800" dirty="0" smtClean="0">
                <a:latin typeface="Verdana" panose="020B0604030504040204" pitchFamily="34" charset="0"/>
                <a:ea typeface="Verdana" panose="020B0604030504040204" pitchFamily="34" charset="0"/>
              </a:rPr>
              <a:t>Ensure </a:t>
            </a:r>
            <a:r>
              <a:rPr lang="en-US" sz="1800" b="1" dirty="0" smtClean="0">
                <a:latin typeface="Verdana" panose="020B0604030504040204" pitchFamily="34" charset="0"/>
                <a:ea typeface="Verdana" panose="020B0604030504040204" pitchFamily="34" charset="0"/>
              </a:rPr>
              <a:t>dignity, equality, and social inclusion</a:t>
            </a:r>
            <a:r>
              <a:rPr lang="en-US" sz="1800" dirty="0" smtClean="0">
                <a:latin typeface="Verdana" panose="020B0604030504040204" pitchFamily="34" charset="0"/>
                <a:ea typeface="Verdana" panose="020B0604030504040204" pitchFamily="34" charset="0"/>
              </a:rPr>
              <a:t> for older citizens.</a:t>
            </a:r>
          </a:p>
          <a:p>
            <a:pPr algn="just"/>
            <a:r>
              <a:rPr lang="en-US" sz="1800" dirty="0" smtClean="0">
                <a:latin typeface="Verdana" panose="020B0604030504040204" pitchFamily="34" charset="0"/>
                <a:ea typeface="Verdana" panose="020B0604030504040204" pitchFamily="34" charset="0"/>
              </a:rPr>
              <a:t>Address </a:t>
            </a:r>
            <a:r>
              <a:rPr lang="en-US" sz="1800" b="1" dirty="0" smtClean="0">
                <a:latin typeface="Verdana" panose="020B0604030504040204" pitchFamily="34" charset="0"/>
                <a:ea typeface="Verdana" panose="020B0604030504040204" pitchFamily="34" charset="0"/>
              </a:rPr>
              <a:t>income security, healthcare, and protection against discrimination</a:t>
            </a:r>
            <a:r>
              <a:rPr lang="en-US" sz="1800" dirty="0" smtClean="0">
                <a:latin typeface="Verdana" panose="020B0604030504040204" pitchFamily="34" charset="0"/>
                <a:ea typeface="Verdana" panose="020B0604030504040204" pitchFamily="34" charset="0"/>
              </a:rPr>
              <a:t>.</a:t>
            </a:r>
          </a:p>
          <a:p>
            <a:pPr algn="just"/>
            <a:r>
              <a:rPr lang="en-US" sz="1800" dirty="0" smtClean="0">
                <a:latin typeface="Verdana" panose="020B0604030504040204" pitchFamily="34" charset="0"/>
                <a:ea typeface="Verdana" panose="020B0604030504040204" pitchFamily="34" charset="0"/>
              </a:rPr>
              <a:t>Promote </a:t>
            </a:r>
            <a:r>
              <a:rPr lang="en-US" sz="1800" b="1" dirty="0" smtClean="0">
                <a:latin typeface="Verdana" panose="020B0604030504040204" pitchFamily="34" charset="0"/>
                <a:ea typeface="Verdana" panose="020B0604030504040204" pitchFamily="34" charset="0"/>
              </a:rPr>
              <a:t>active and healthy ageing</a:t>
            </a:r>
            <a:r>
              <a:rPr lang="en-US" sz="1800" dirty="0" smtClean="0">
                <a:latin typeface="Verdana" panose="020B0604030504040204" pitchFamily="34" charset="0"/>
                <a:ea typeface="Verdana" panose="020B0604030504040204" pitchFamily="34" charset="0"/>
              </a:rPr>
              <a:t> as part of national development agenda.</a:t>
            </a:r>
          </a:p>
          <a:p>
            <a:pPr algn="just"/>
            <a:r>
              <a:rPr lang="en-US" sz="1800" dirty="0" smtClean="0">
                <a:latin typeface="Verdana" panose="020B0604030504040204" pitchFamily="34" charset="0"/>
                <a:ea typeface="Verdana" panose="020B0604030504040204" pitchFamily="34" charset="0"/>
              </a:rPr>
              <a:t>Align with </a:t>
            </a:r>
            <a:r>
              <a:rPr lang="en-US" sz="1800" b="1" dirty="0" smtClean="0">
                <a:latin typeface="Verdana" panose="020B0604030504040204" pitchFamily="34" charset="0"/>
                <a:ea typeface="Verdana" panose="020B0604030504040204" pitchFamily="34" charset="0"/>
              </a:rPr>
              <a:t>ICT Senior Citizens Act 2021</a:t>
            </a:r>
            <a:r>
              <a:rPr lang="en-US" sz="1800" dirty="0" smtClean="0">
                <a:latin typeface="Verdana" panose="020B0604030504040204" pitchFamily="34" charset="0"/>
                <a:ea typeface="Verdana" panose="020B0604030504040204" pitchFamily="34" charset="0"/>
              </a:rPr>
              <a:t> &amp; </a:t>
            </a:r>
            <a:r>
              <a:rPr lang="en-US" sz="1800" b="1" dirty="0" smtClean="0">
                <a:latin typeface="Verdana" panose="020B0604030504040204" pitchFamily="34" charset="0"/>
                <a:ea typeface="Verdana" panose="020B0604030504040204" pitchFamily="34" charset="0"/>
              </a:rPr>
              <a:t>SDGs</a:t>
            </a:r>
            <a:endParaRPr lang="en-US" sz="1800" dirty="0">
              <a:latin typeface="Verdana" panose="020B0604030504040204" pitchFamily="34" charset="0"/>
              <a:ea typeface="Verdana" panose="020B0604030504040204" pitchFamily="34" charset="0"/>
            </a:endParaRPr>
          </a:p>
        </p:txBody>
      </p:sp>
      <p:sp>
        <p:nvSpPr>
          <p:cNvPr id="4" name="Rectangle 3"/>
          <p:cNvSpPr/>
          <p:nvPr/>
        </p:nvSpPr>
        <p:spPr>
          <a:xfrm>
            <a:off x="0" y="6572816"/>
            <a:ext cx="12192000" cy="285184"/>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786250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46656"/>
            <a:ext cx="9186876" cy="1400530"/>
          </a:xfrm>
        </p:spPr>
        <p:txBody>
          <a:bodyPr>
            <a:normAutofit/>
          </a:bodyPr>
          <a:lstStyle/>
          <a:p>
            <a:r>
              <a:rPr lang="en-US" sz="3600" b="1" dirty="0" smtClean="0">
                <a:solidFill>
                  <a:srgbClr val="C00000"/>
                </a:solidFill>
                <a:latin typeface="Verdana" panose="020B0604030504040204" pitchFamily="34" charset="0"/>
                <a:ea typeface="Verdana" panose="020B0604030504040204" pitchFamily="34" charset="0"/>
              </a:rPr>
              <a:t>Legal &amp; Policy Framework for Older People</a:t>
            </a:r>
            <a:endParaRPr lang="en-US" sz="3600" dirty="0">
              <a:solidFill>
                <a:srgbClr val="C00000"/>
              </a:solidFill>
              <a:latin typeface="Verdana" panose="020B0604030504040204" pitchFamily="34" charset="0"/>
              <a:ea typeface="Verdana" panose="020B0604030504040204" pitchFamily="34" charset="0"/>
            </a:endParaRPr>
          </a:p>
        </p:txBody>
      </p:sp>
      <p:sp>
        <p:nvSpPr>
          <p:cNvPr id="3" name="Content Placeholder 2"/>
          <p:cNvSpPr>
            <a:spLocks noGrp="1"/>
          </p:cNvSpPr>
          <p:nvPr>
            <p:ph idx="1"/>
          </p:nvPr>
        </p:nvSpPr>
        <p:spPr>
          <a:xfrm>
            <a:off x="1028323" y="1647186"/>
            <a:ext cx="10515600" cy="5525036"/>
          </a:xfrm>
        </p:spPr>
        <p:txBody>
          <a:bodyPr>
            <a:normAutofit/>
          </a:bodyPr>
          <a:lstStyle/>
          <a:p>
            <a:r>
              <a:rPr lang="en-US" sz="1800" b="1" dirty="0" smtClean="0">
                <a:latin typeface="Verdana" panose="020B0604030504040204" pitchFamily="34" charset="0"/>
                <a:ea typeface="Verdana" panose="020B0604030504040204" pitchFamily="34" charset="0"/>
              </a:rPr>
              <a:t>ICT Senior Citizens Act 2021</a:t>
            </a:r>
            <a:endParaRPr lang="en-US" sz="1800" dirty="0" smtClean="0">
              <a:latin typeface="Verdana" panose="020B0604030504040204" pitchFamily="34" charset="0"/>
              <a:ea typeface="Verdana" panose="020B0604030504040204" pitchFamily="34" charset="0"/>
            </a:endParaRPr>
          </a:p>
          <a:p>
            <a:pPr lvl="1"/>
            <a:r>
              <a:rPr lang="en-US" sz="1800" dirty="0" smtClean="0">
                <a:latin typeface="Verdana" panose="020B0604030504040204" pitchFamily="34" charset="0"/>
                <a:ea typeface="Verdana" panose="020B0604030504040204" pitchFamily="34" charset="0"/>
              </a:rPr>
              <a:t>Establishes Senior Citizens Council for policy oversight.</a:t>
            </a:r>
          </a:p>
          <a:p>
            <a:pPr lvl="1"/>
            <a:r>
              <a:rPr lang="en-US" sz="1800" dirty="0" smtClean="0">
                <a:latin typeface="Verdana" panose="020B0604030504040204" pitchFamily="34" charset="0"/>
                <a:ea typeface="Verdana" panose="020B0604030504040204" pitchFamily="34" charset="0"/>
              </a:rPr>
              <a:t>Guarantees free healthcare, old-age homes, discounts &amp; privileges.</a:t>
            </a:r>
          </a:p>
          <a:p>
            <a:pPr lvl="1"/>
            <a:r>
              <a:rPr lang="en-US" sz="1800" dirty="0" smtClean="0">
                <a:latin typeface="Verdana" panose="020B0604030504040204" pitchFamily="34" charset="0"/>
                <a:ea typeface="Verdana" panose="020B0604030504040204" pitchFamily="34" charset="0"/>
              </a:rPr>
              <a:t>Provides income support through senior citizen cards &amp; social welfare schemes.</a:t>
            </a:r>
          </a:p>
          <a:p>
            <a:r>
              <a:rPr lang="en-US" sz="1800" b="1" dirty="0" smtClean="0">
                <a:latin typeface="Verdana" panose="020B0604030504040204" pitchFamily="34" charset="0"/>
                <a:ea typeface="Verdana" panose="020B0604030504040204" pitchFamily="34" charset="0"/>
              </a:rPr>
              <a:t>Provincial Initiatives</a:t>
            </a:r>
            <a:endParaRPr lang="en-US" sz="1800" dirty="0" smtClean="0">
              <a:latin typeface="Verdana" panose="020B0604030504040204" pitchFamily="34" charset="0"/>
              <a:ea typeface="Verdana" panose="020B0604030504040204" pitchFamily="34" charset="0"/>
            </a:endParaRPr>
          </a:p>
          <a:p>
            <a:pPr lvl="1"/>
            <a:r>
              <a:rPr lang="en-US" sz="1800" dirty="0" smtClean="0">
                <a:latin typeface="Verdana" panose="020B0604030504040204" pitchFamily="34" charset="0"/>
                <a:ea typeface="Verdana" panose="020B0604030504040204" pitchFamily="34" charset="0"/>
              </a:rPr>
              <a:t>Punjab, Sindh, KP, </a:t>
            </a:r>
            <a:r>
              <a:rPr lang="en-US" sz="1800" dirty="0" err="1" smtClean="0">
                <a:latin typeface="Verdana" panose="020B0604030504040204" pitchFamily="34" charset="0"/>
                <a:ea typeface="Verdana" panose="020B0604030504040204" pitchFamily="34" charset="0"/>
              </a:rPr>
              <a:t>Balochistan</a:t>
            </a:r>
            <a:r>
              <a:rPr lang="en-US" sz="1800" dirty="0" smtClean="0">
                <a:latin typeface="Verdana" panose="020B0604030504040204" pitchFamily="34" charset="0"/>
                <a:ea typeface="Verdana" panose="020B0604030504040204" pitchFamily="34" charset="0"/>
              </a:rPr>
              <a:t> have enacted senior citizens acts with similar rights.</a:t>
            </a:r>
          </a:p>
          <a:p>
            <a:pPr lvl="1"/>
            <a:r>
              <a:rPr lang="en-US" sz="1800" dirty="0" smtClean="0">
                <a:latin typeface="Verdana" panose="020B0604030504040204" pitchFamily="34" charset="0"/>
                <a:ea typeface="Verdana" panose="020B0604030504040204" pitchFamily="34" charset="0"/>
              </a:rPr>
              <a:t>Focus on health services, pensions, old-age homes, but implementation is fragmented.</a:t>
            </a:r>
          </a:p>
          <a:p>
            <a:r>
              <a:rPr lang="en-US" sz="1800" b="1" dirty="0" smtClean="0">
                <a:latin typeface="Verdana" panose="020B0604030504040204" pitchFamily="34" charset="0"/>
                <a:ea typeface="Verdana" panose="020B0604030504040204" pitchFamily="34" charset="0"/>
              </a:rPr>
              <a:t>International Commitments</a:t>
            </a:r>
            <a:endParaRPr lang="en-US" sz="1800" dirty="0" smtClean="0">
              <a:latin typeface="Verdana" panose="020B0604030504040204" pitchFamily="34" charset="0"/>
              <a:ea typeface="Verdana" panose="020B0604030504040204" pitchFamily="34" charset="0"/>
            </a:endParaRPr>
          </a:p>
          <a:p>
            <a:pPr lvl="1"/>
            <a:r>
              <a:rPr lang="en-US" sz="1800" dirty="0" smtClean="0">
                <a:latin typeface="Verdana" panose="020B0604030504040204" pitchFamily="34" charset="0"/>
                <a:ea typeface="Verdana" panose="020B0604030504040204" pitchFamily="34" charset="0"/>
              </a:rPr>
              <a:t>Madrid International Plan of Action on Ageing (MIPAA) – rights-based, inclusive approach.</a:t>
            </a:r>
          </a:p>
          <a:p>
            <a:pPr lvl="1"/>
            <a:r>
              <a:rPr lang="en-US" sz="1800" dirty="0" smtClean="0">
                <a:latin typeface="Verdana" panose="020B0604030504040204" pitchFamily="34" charset="0"/>
                <a:ea typeface="Verdana" panose="020B0604030504040204" pitchFamily="34" charset="0"/>
              </a:rPr>
              <a:t>SDGs </a:t>
            </a:r>
          </a:p>
          <a:p>
            <a:endParaRPr lang="en-US" sz="1800" dirty="0">
              <a:latin typeface="Verdana" panose="020B0604030504040204" pitchFamily="34" charset="0"/>
              <a:ea typeface="Verdana" panose="020B0604030504040204" pitchFamily="34" charset="0"/>
            </a:endParaRPr>
          </a:p>
        </p:txBody>
      </p:sp>
      <p:sp>
        <p:nvSpPr>
          <p:cNvPr id="4" name="Rectangle 3"/>
          <p:cNvSpPr/>
          <p:nvPr/>
        </p:nvSpPr>
        <p:spPr>
          <a:xfrm>
            <a:off x="0" y="6572816"/>
            <a:ext cx="12192000" cy="285184"/>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249812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012914"/>
          </a:xfrm>
        </p:spPr>
        <p:txBody>
          <a:bodyPr>
            <a:normAutofit/>
          </a:bodyPr>
          <a:lstStyle/>
          <a:p>
            <a:r>
              <a:rPr lang="en-US" sz="3600" b="1" dirty="0" smtClean="0">
                <a:solidFill>
                  <a:srgbClr val="C00000"/>
                </a:solidFill>
                <a:latin typeface="Verdana" panose="020B0604030504040204" pitchFamily="34" charset="0"/>
                <a:ea typeface="Verdana" panose="020B0604030504040204" pitchFamily="34" charset="0"/>
              </a:rPr>
              <a:t>Rights-Based Perspective</a:t>
            </a:r>
            <a:endParaRPr lang="en-US" sz="3600" dirty="0">
              <a:solidFill>
                <a:srgbClr val="C00000"/>
              </a:solidFill>
              <a:latin typeface="Verdana" panose="020B0604030504040204" pitchFamily="34" charset="0"/>
              <a:ea typeface="Verdana" panose="020B0604030504040204" pitchFamily="34" charset="0"/>
            </a:endParaRPr>
          </a:p>
        </p:txBody>
      </p:sp>
      <p:sp>
        <p:nvSpPr>
          <p:cNvPr id="3" name="Content Placeholder 2"/>
          <p:cNvSpPr>
            <a:spLocks noGrp="1"/>
          </p:cNvSpPr>
          <p:nvPr>
            <p:ph idx="1"/>
          </p:nvPr>
        </p:nvSpPr>
        <p:spPr>
          <a:xfrm>
            <a:off x="838200" y="1532586"/>
            <a:ext cx="10515600" cy="4644377"/>
          </a:xfrm>
        </p:spPr>
        <p:txBody>
          <a:bodyPr>
            <a:noAutofit/>
          </a:bodyPr>
          <a:lstStyle/>
          <a:p>
            <a:pPr algn="just"/>
            <a:r>
              <a:rPr lang="en-US" sz="1800" dirty="0" smtClean="0">
                <a:latin typeface="Verdana" panose="020B0604030504040204" pitchFamily="34" charset="0"/>
                <a:ea typeface="Verdana" panose="020B0604030504040204" pitchFamily="34" charset="0"/>
              </a:rPr>
              <a:t>Socioeconomic rights of older people are protected under </a:t>
            </a:r>
            <a:r>
              <a:rPr lang="en-US" sz="1800" b="1" dirty="0" smtClean="0">
                <a:latin typeface="Verdana" panose="020B0604030504040204" pitchFamily="34" charset="0"/>
                <a:ea typeface="Verdana" panose="020B0604030504040204" pitchFamily="34" charset="0"/>
              </a:rPr>
              <a:t>Pakistan’s Constitution</a:t>
            </a:r>
            <a:r>
              <a:rPr lang="en-US" sz="1800" dirty="0" smtClean="0">
                <a:latin typeface="Verdana" panose="020B0604030504040204" pitchFamily="34" charset="0"/>
                <a:ea typeface="Verdana" panose="020B0604030504040204" pitchFamily="34" charset="0"/>
              </a:rPr>
              <a:t>, including the right to life and dignity and equality before law. These provisions obligate the state to ensure that older citizens are not excluded from access to healthcare, income security, and social participation.</a:t>
            </a:r>
          </a:p>
          <a:p>
            <a:pPr marL="0" indent="0" algn="just">
              <a:buNone/>
            </a:pPr>
            <a:endParaRPr lang="en-US" sz="1800" dirty="0" smtClean="0">
              <a:latin typeface="Verdana" panose="020B0604030504040204" pitchFamily="34" charset="0"/>
              <a:ea typeface="Verdana" panose="020B0604030504040204" pitchFamily="34" charset="0"/>
            </a:endParaRPr>
          </a:p>
          <a:p>
            <a:pPr algn="just"/>
            <a:r>
              <a:rPr lang="en-US" sz="1800" dirty="0" smtClean="0">
                <a:latin typeface="Verdana" panose="020B0604030504040204" pitchFamily="34" charset="0"/>
                <a:ea typeface="Verdana" panose="020B0604030504040204" pitchFamily="34" charset="0"/>
              </a:rPr>
              <a:t>The state has a duty to </a:t>
            </a:r>
            <a:r>
              <a:rPr lang="en-US" sz="1800" b="1" dirty="0" smtClean="0">
                <a:latin typeface="Verdana" panose="020B0604030504040204" pitchFamily="34" charset="0"/>
                <a:ea typeface="Verdana" panose="020B0604030504040204" pitchFamily="34" charset="0"/>
              </a:rPr>
              <a:t>protect, respect, and fulfill</a:t>
            </a:r>
            <a:r>
              <a:rPr lang="en-US" sz="1800" dirty="0" smtClean="0">
                <a:latin typeface="Verdana" panose="020B0604030504040204" pitchFamily="34" charset="0"/>
                <a:ea typeface="Verdana" panose="020B0604030504040204" pitchFamily="34" charset="0"/>
              </a:rPr>
              <a:t> these rights through effective policies, legal enforcement, and budgetary allocations. Integrating a rights-based approach into development planning ensures that </a:t>
            </a:r>
            <a:r>
              <a:rPr lang="en-US" sz="1800" dirty="0" err="1" smtClean="0">
                <a:latin typeface="Verdana" panose="020B0604030504040204" pitchFamily="34" charset="0"/>
                <a:ea typeface="Verdana" panose="020B0604030504040204" pitchFamily="34" charset="0"/>
              </a:rPr>
              <a:t>programmes</a:t>
            </a:r>
            <a:r>
              <a:rPr lang="en-US" sz="1800" dirty="0" smtClean="0">
                <a:latin typeface="Verdana" panose="020B0604030504040204" pitchFamily="34" charset="0"/>
                <a:ea typeface="Verdana" panose="020B0604030504040204" pitchFamily="34" charset="0"/>
              </a:rPr>
              <a:t> are inclusive, equitable, and aligned with national and global commitments to uphold the dignity and well-being of older people.</a:t>
            </a:r>
          </a:p>
        </p:txBody>
      </p:sp>
      <p:sp>
        <p:nvSpPr>
          <p:cNvPr id="4" name="Rectangle 3"/>
          <p:cNvSpPr/>
          <p:nvPr/>
        </p:nvSpPr>
        <p:spPr>
          <a:xfrm>
            <a:off x="0" y="6572816"/>
            <a:ext cx="12192000" cy="285184"/>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055374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59064"/>
            <a:ext cx="10515600" cy="742458"/>
          </a:xfrm>
        </p:spPr>
        <p:txBody>
          <a:bodyPr>
            <a:normAutofit/>
          </a:bodyPr>
          <a:lstStyle/>
          <a:p>
            <a:r>
              <a:rPr lang="en-US" sz="3600" b="1" dirty="0" smtClean="0">
                <a:solidFill>
                  <a:srgbClr val="C00000"/>
                </a:solidFill>
                <a:latin typeface="Verdana" panose="020B0604030504040204" pitchFamily="34" charset="0"/>
                <a:ea typeface="Verdana" panose="020B0604030504040204" pitchFamily="34" charset="0"/>
              </a:rPr>
              <a:t>Socioeconomic Challenges</a:t>
            </a:r>
            <a:endParaRPr lang="en-US" sz="3600" b="1" dirty="0">
              <a:solidFill>
                <a:srgbClr val="C00000"/>
              </a:solidFill>
              <a:latin typeface="Verdana" panose="020B0604030504040204" pitchFamily="34" charset="0"/>
              <a:ea typeface="Verdana" panose="020B0604030504040204" pitchFamily="34" charset="0"/>
            </a:endParaRPr>
          </a:p>
        </p:txBody>
      </p:sp>
      <p:sp>
        <p:nvSpPr>
          <p:cNvPr id="3" name="Content Placeholder 2"/>
          <p:cNvSpPr>
            <a:spLocks noGrp="1"/>
          </p:cNvSpPr>
          <p:nvPr>
            <p:ph idx="1"/>
          </p:nvPr>
        </p:nvSpPr>
        <p:spPr>
          <a:xfrm>
            <a:off x="838200" y="1094704"/>
            <a:ext cx="10515600" cy="5082259"/>
          </a:xfrm>
        </p:spPr>
        <p:txBody>
          <a:bodyPr>
            <a:normAutofit/>
          </a:bodyPr>
          <a:lstStyle/>
          <a:p>
            <a:r>
              <a:rPr lang="en-US" sz="1800" dirty="0" smtClean="0">
                <a:latin typeface="Verdana" panose="020B0604030504040204" pitchFamily="34" charset="0"/>
                <a:ea typeface="Verdana" panose="020B0604030504040204" pitchFamily="34" charset="0"/>
              </a:rPr>
              <a:t>Poverty </a:t>
            </a:r>
            <a:r>
              <a:rPr lang="en-US" sz="1800" dirty="0">
                <a:latin typeface="Verdana" panose="020B0604030504040204" pitchFamily="34" charset="0"/>
                <a:ea typeface="Verdana" panose="020B0604030504040204" pitchFamily="34" charset="0"/>
              </a:rPr>
              <a:t>&amp; Financial Insecurity</a:t>
            </a:r>
          </a:p>
          <a:p>
            <a:r>
              <a:rPr lang="en-US" sz="1800" dirty="0">
                <a:latin typeface="Verdana" panose="020B0604030504040204" pitchFamily="34" charset="0"/>
                <a:ea typeface="Verdana" panose="020B0604030504040204" pitchFamily="34" charset="0"/>
              </a:rPr>
              <a:t>Limited Access to Health Care</a:t>
            </a:r>
          </a:p>
          <a:p>
            <a:r>
              <a:rPr lang="en-US" sz="1800" dirty="0">
                <a:latin typeface="Verdana" panose="020B0604030504040204" pitchFamily="34" charset="0"/>
                <a:ea typeface="Verdana" panose="020B0604030504040204" pitchFamily="34" charset="0"/>
              </a:rPr>
              <a:t>Poor Nutrition</a:t>
            </a:r>
          </a:p>
          <a:p>
            <a:r>
              <a:rPr lang="en-US" sz="1800" dirty="0">
                <a:latin typeface="Verdana" panose="020B0604030504040204" pitchFamily="34" charset="0"/>
                <a:ea typeface="Verdana" panose="020B0604030504040204" pitchFamily="34" charset="0"/>
              </a:rPr>
              <a:t>Social Isolation and Mental Health Issues</a:t>
            </a:r>
          </a:p>
          <a:p>
            <a:r>
              <a:rPr lang="en-US" sz="1800" dirty="0">
                <a:latin typeface="Verdana" panose="020B0604030504040204" pitchFamily="34" charset="0"/>
                <a:ea typeface="Verdana" panose="020B0604030504040204" pitchFamily="34" charset="0"/>
              </a:rPr>
              <a:t>Lack of Social Protection / Safety Nets</a:t>
            </a:r>
          </a:p>
          <a:p>
            <a:r>
              <a:rPr lang="en-US" sz="1800" dirty="0">
                <a:latin typeface="Verdana" panose="020B0604030504040204" pitchFamily="34" charset="0"/>
                <a:ea typeface="Verdana" panose="020B0604030504040204" pitchFamily="34" charset="0"/>
              </a:rPr>
              <a:t>Disability, Reduced Mobility, and Physical Health Decline</a:t>
            </a:r>
          </a:p>
          <a:p>
            <a:r>
              <a:rPr lang="en-US" sz="1800" dirty="0">
                <a:latin typeface="Verdana" panose="020B0604030504040204" pitchFamily="34" charset="0"/>
                <a:ea typeface="Verdana" panose="020B0604030504040204" pitchFamily="34" charset="0"/>
              </a:rPr>
              <a:t>Gender Inequalities</a:t>
            </a:r>
          </a:p>
          <a:p>
            <a:r>
              <a:rPr lang="en-US" sz="1800" dirty="0">
                <a:latin typeface="Verdana" panose="020B0604030504040204" pitchFamily="34" charset="0"/>
                <a:ea typeface="Verdana" panose="020B0604030504040204" pitchFamily="34" charset="0"/>
              </a:rPr>
              <a:t>Age Discrimination and Loss of Social Status</a:t>
            </a:r>
          </a:p>
          <a:p>
            <a:r>
              <a:rPr lang="en-US" sz="1800" dirty="0">
                <a:latin typeface="Verdana" panose="020B0604030504040204" pitchFamily="34" charset="0"/>
                <a:ea typeface="Verdana" panose="020B0604030504040204" pitchFamily="34" charset="0"/>
              </a:rPr>
              <a:t>Inadequate Housing / Shelter</a:t>
            </a:r>
          </a:p>
          <a:p>
            <a:r>
              <a:rPr lang="en-US" sz="1800" dirty="0">
                <a:latin typeface="Verdana" panose="020B0604030504040204" pitchFamily="34" charset="0"/>
                <a:ea typeface="Verdana" panose="020B0604030504040204" pitchFamily="34" charset="0"/>
              </a:rPr>
              <a:t>Dependence on Family &amp; Weak Institutional </a:t>
            </a:r>
            <a:r>
              <a:rPr lang="en-US" sz="1800" dirty="0" smtClean="0">
                <a:latin typeface="Verdana" panose="020B0604030504040204" pitchFamily="34" charset="0"/>
                <a:ea typeface="Verdana" panose="020B0604030504040204" pitchFamily="34" charset="0"/>
              </a:rPr>
              <a:t>Support</a:t>
            </a:r>
            <a:endParaRPr lang="en-US" sz="1800" dirty="0">
              <a:latin typeface="Verdana" panose="020B0604030504040204" pitchFamily="34" charset="0"/>
              <a:ea typeface="Verdana" panose="020B0604030504040204" pitchFamily="34" charset="0"/>
            </a:endParaRPr>
          </a:p>
        </p:txBody>
      </p:sp>
      <p:sp>
        <p:nvSpPr>
          <p:cNvPr id="4" name="Rectangle 3"/>
          <p:cNvSpPr/>
          <p:nvPr/>
        </p:nvSpPr>
        <p:spPr>
          <a:xfrm>
            <a:off x="0" y="6572816"/>
            <a:ext cx="12192000" cy="285184"/>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083772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832610"/>
          </a:xfrm>
        </p:spPr>
        <p:txBody>
          <a:bodyPr>
            <a:normAutofit/>
          </a:bodyPr>
          <a:lstStyle/>
          <a:p>
            <a:r>
              <a:rPr lang="en-US" sz="3600" b="1" dirty="0" smtClean="0">
                <a:solidFill>
                  <a:srgbClr val="C00000"/>
                </a:solidFill>
                <a:latin typeface="Verdana" panose="020B0604030504040204" pitchFamily="34" charset="0"/>
                <a:ea typeface="Verdana" panose="020B0604030504040204" pitchFamily="34" charset="0"/>
              </a:rPr>
              <a:t>Current Gaps &amp; Issues</a:t>
            </a:r>
            <a:endParaRPr lang="en-US" sz="3600" b="1" dirty="0">
              <a:solidFill>
                <a:srgbClr val="C00000"/>
              </a:solidFill>
              <a:latin typeface="Verdana" panose="020B0604030504040204" pitchFamily="34" charset="0"/>
              <a:ea typeface="Verdana" panose="020B0604030504040204" pitchFamily="34" charset="0"/>
            </a:endParaRPr>
          </a:p>
        </p:txBody>
      </p:sp>
      <p:sp>
        <p:nvSpPr>
          <p:cNvPr id="3" name="Content Placeholder 2"/>
          <p:cNvSpPr>
            <a:spLocks noGrp="1"/>
          </p:cNvSpPr>
          <p:nvPr>
            <p:ph idx="1"/>
          </p:nvPr>
        </p:nvSpPr>
        <p:spPr>
          <a:xfrm>
            <a:off x="838200" y="1197736"/>
            <a:ext cx="8946541" cy="4195481"/>
          </a:xfrm>
        </p:spPr>
        <p:txBody>
          <a:bodyPr>
            <a:noAutofit/>
          </a:bodyPr>
          <a:lstStyle/>
          <a:p>
            <a:pPr algn="just"/>
            <a:r>
              <a:rPr lang="en-US" sz="1800" dirty="0" smtClean="0">
                <a:latin typeface="Verdana" panose="020B0604030504040204" pitchFamily="34" charset="0"/>
                <a:ea typeface="Verdana" panose="020B0604030504040204" pitchFamily="34" charset="0"/>
              </a:rPr>
              <a:t>Despite progressive legislation, </a:t>
            </a:r>
            <a:r>
              <a:rPr lang="en-US" sz="1800" b="1" dirty="0" smtClean="0">
                <a:latin typeface="Verdana" panose="020B0604030504040204" pitchFamily="34" charset="0"/>
                <a:ea typeface="Verdana" panose="020B0604030504040204" pitchFamily="34" charset="0"/>
              </a:rPr>
              <a:t>implementation remains weak and inconsistent</a:t>
            </a:r>
            <a:r>
              <a:rPr lang="en-US" sz="1800" dirty="0" smtClean="0">
                <a:latin typeface="Verdana" panose="020B0604030504040204" pitchFamily="34" charset="0"/>
                <a:ea typeface="Verdana" panose="020B0604030504040204" pitchFamily="34" charset="0"/>
              </a:rPr>
              <a:t> across provinces, with senior citizens’ benefits often delayed or unavailable in practice.</a:t>
            </a:r>
          </a:p>
          <a:p>
            <a:pPr marL="0" indent="0" algn="just">
              <a:buNone/>
            </a:pPr>
            <a:endParaRPr lang="en-US" sz="1800" dirty="0" smtClean="0">
              <a:latin typeface="Verdana" panose="020B0604030504040204" pitchFamily="34" charset="0"/>
              <a:ea typeface="Verdana" panose="020B0604030504040204" pitchFamily="34" charset="0"/>
            </a:endParaRPr>
          </a:p>
          <a:p>
            <a:pPr algn="just"/>
            <a:r>
              <a:rPr lang="en-US" sz="1800" dirty="0" smtClean="0">
                <a:latin typeface="Verdana" panose="020B0604030504040204" pitchFamily="34" charset="0"/>
                <a:ea typeface="Verdana" panose="020B0604030504040204" pitchFamily="34" charset="0"/>
              </a:rPr>
              <a:t>There is </a:t>
            </a:r>
            <a:r>
              <a:rPr lang="en-US" sz="1800" b="1" dirty="0" smtClean="0">
                <a:latin typeface="Verdana" panose="020B0604030504040204" pitchFamily="34" charset="0"/>
                <a:ea typeface="Verdana" panose="020B0604030504040204" pitchFamily="34" charset="0"/>
              </a:rPr>
              <a:t>limited research and disaggregated data</a:t>
            </a:r>
            <a:r>
              <a:rPr lang="en-US" sz="1800" dirty="0" smtClean="0">
                <a:latin typeface="Verdana" panose="020B0604030504040204" pitchFamily="34" charset="0"/>
                <a:ea typeface="Verdana" panose="020B0604030504040204" pitchFamily="34" charset="0"/>
              </a:rPr>
              <a:t> on older people’s socioeconomic conditions, making it difficult to design targeted interventions. Moreover, there is a </a:t>
            </a:r>
            <a:r>
              <a:rPr lang="en-US" sz="1800" b="1" dirty="0" smtClean="0">
                <a:latin typeface="Verdana" panose="020B0604030504040204" pitchFamily="34" charset="0"/>
                <a:ea typeface="Verdana" panose="020B0604030504040204" pitchFamily="34" charset="0"/>
              </a:rPr>
              <a:t>lack of inter-</a:t>
            </a:r>
            <a:r>
              <a:rPr lang="en-US" sz="1800" b="1" dirty="0" err="1" smtClean="0">
                <a:latin typeface="Verdana" panose="020B0604030504040204" pitchFamily="34" charset="0"/>
                <a:ea typeface="Verdana" panose="020B0604030504040204" pitchFamily="34" charset="0"/>
              </a:rPr>
              <a:t>sectoral</a:t>
            </a:r>
            <a:r>
              <a:rPr lang="en-US" sz="1800" b="1" dirty="0" smtClean="0">
                <a:latin typeface="Verdana" panose="020B0604030504040204" pitchFamily="34" charset="0"/>
                <a:ea typeface="Verdana" panose="020B0604030504040204" pitchFamily="34" charset="0"/>
              </a:rPr>
              <a:t> coordination</a:t>
            </a:r>
            <a:r>
              <a:rPr lang="en-US" sz="1800" dirty="0" smtClean="0">
                <a:latin typeface="Verdana" panose="020B0604030504040204" pitchFamily="34" charset="0"/>
                <a:ea typeface="Verdana" panose="020B0604030504040204" pitchFamily="34" charset="0"/>
              </a:rPr>
              <a:t> between health, social welfare, and finance departments, resulting in fragmented policies and duplication of efforts.</a:t>
            </a:r>
          </a:p>
        </p:txBody>
      </p:sp>
      <p:sp>
        <p:nvSpPr>
          <p:cNvPr id="4" name="Rectangle 3"/>
          <p:cNvSpPr/>
          <p:nvPr/>
        </p:nvSpPr>
        <p:spPr>
          <a:xfrm>
            <a:off x="0" y="6572816"/>
            <a:ext cx="12192000" cy="285184"/>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555020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solidFill>
                  <a:srgbClr val="C00000"/>
                </a:solidFill>
                <a:latin typeface="Verdana" panose="020B0604030504040204" pitchFamily="34" charset="0"/>
                <a:ea typeface="Verdana" panose="020B0604030504040204" pitchFamily="34" charset="0"/>
              </a:rPr>
              <a:t>Way Forward &amp; Recommendations</a:t>
            </a:r>
            <a:endParaRPr lang="en-US" sz="3600" dirty="0">
              <a:solidFill>
                <a:srgbClr val="C00000"/>
              </a:solidFill>
              <a:latin typeface="Verdana" panose="020B0604030504040204" pitchFamily="34" charset="0"/>
              <a:ea typeface="Verdana" panose="020B0604030504040204" pitchFamily="34" charset="0"/>
            </a:endParaRPr>
          </a:p>
        </p:txBody>
      </p:sp>
      <p:sp>
        <p:nvSpPr>
          <p:cNvPr id="3" name="Content Placeholder 2"/>
          <p:cNvSpPr>
            <a:spLocks noGrp="1"/>
          </p:cNvSpPr>
          <p:nvPr>
            <p:ph idx="1"/>
          </p:nvPr>
        </p:nvSpPr>
        <p:spPr>
          <a:xfrm>
            <a:off x="774826" y="1508754"/>
            <a:ext cx="10515600" cy="4884268"/>
          </a:xfrm>
        </p:spPr>
        <p:txBody>
          <a:bodyPr>
            <a:normAutofit/>
          </a:bodyPr>
          <a:lstStyle/>
          <a:p>
            <a:pPr algn="just"/>
            <a:r>
              <a:rPr lang="en-US" sz="1800" b="1" dirty="0" smtClean="0">
                <a:latin typeface="Verdana" panose="020B0604030504040204" pitchFamily="34" charset="0"/>
                <a:ea typeface="Verdana" panose="020B0604030504040204" pitchFamily="34" charset="0"/>
              </a:rPr>
              <a:t>Strengthen Legal Enforcement:</a:t>
            </a:r>
            <a:r>
              <a:rPr lang="en-US" sz="1800" dirty="0" smtClean="0">
                <a:latin typeface="Verdana" panose="020B0604030504040204" pitchFamily="34" charset="0"/>
                <a:ea typeface="Verdana" panose="020B0604030504040204" pitchFamily="34" charset="0"/>
              </a:rPr>
              <a:t> Ensure full implementation and monitoring of senior citizens’ laws across all provinces.</a:t>
            </a:r>
          </a:p>
          <a:p>
            <a:pPr algn="just"/>
            <a:r>
              <a:rPr lang="en-US" sz="1800" b="1" dirty="0" smtClean="0">
                <a:latin typeface="Verdana" panose="020B0604030504040204" pitchFamily="34" charset="0"/>
                <a:ea typeface="Verdana" panose="020B0604030504040204" pitchFamily="34" charset="0"/>
              </a:rPr>
              <a:t>Expand Social Protection &amp; Healthcare:</a:t>
            </a:r>
            <a:r>
              <a:rPr lang="en-US" sz="1800" dirty="0" smtClean="0">
                <a:latin typeface="Verdana" panose="020B0604030504040204" pitchFamily="34" charset="0"/>
                <a:ea typeface="Verdana" panose="020B0604030504040204" pitchFamily="34" charset="0"/>
              </a:rPr>
              <a:t> Introduce universal pension schemes and affordable, accessible geriatric healthcare services.</a:t>
            </a:r>
          </a:p>
          <a:p>
            <a:pPr algn="just"/>
            <a:r>
              <a:rPr lang="en-US" sz="1800" b="1" dirty="0" smtClean="0">
                <a:latin typeface="Verdana" panose="020B0604030504040204" pitchFamily="34" charset="0"/>
                <a:ea typeface="Verdana" panose="020B0604030504040204" pitchFamily="34" charset="0"/>
              </a:rPr>
              <a:t>Promote Age-Friendly Infrastructure:</a:t>
            </a:r>
            <a:r>
              <a:rPr lang="en-US" sz="1800" dirty="0" smtClean="0">
                <a:latin typeface="Verdana" panose="020B0604030504040204" pitchFamily="34" charset="0"/>
                <a:ea typeface="Verdana" panose="020B0604030504040204" pitchFamily="34" charset="0"/>
              </a:rPr>
              <a:t> Develop old-age homes, assisted living facilities, and public spaces accessible to seniors.</a:t>
            </a:r>
          </a:p>
          <a:p>
            <a:pPr algn="just"/>
            <a:r>
              <a:rPr lang="en-US" sz="1800" b="1" dirty="0" smtClean="0">
                <a:latin typeface="Verdana" panose="020B0604030504040204" pitchFamily="34" charset="0"/>
                <a:ea typeface="Verdana" panose="020B0604030504040204" pitchFamily="34" charset="0"/>
              </a:rPr>
              <a:t>Bridge Research–Policy–Practice Gaps:</a:t>
            </a:r>
            <a:r>
              <a:rPr lang="en-US" sz="1800" dirty="0" smtClean="0">
                <a:latin typeface="Verdana" panose="020B0604030504040204" pitchFamily="34" charset="0"/>
                <a:ea typeface="Verdana" panose="020B0604030504040204" pitchFamily="34" charset="0"/>
              </a:rPr>
              <a:t> Align with </a:t>
            </a:r>
            <a:r>
              <a:rPr lang="en-US" sz="1800" b="1" dirty="0" smtClean="0">
                <a:latin typeface="Verdana" panose="020B0604030504040204" pitchFamily="34" charset="0"/>
                <a:ea typeface="Verdana" panose="020B0604030504040204" pitchFamily="34" charset="0"/>
              </a:rPr>
              <a:t>FAID/ICT Council</a:t>
            </a:r>
            <a:r>
              <a:rPr lang="en-US" sz="1800" dirty="0" smtClean="0">
                <a:latin typeface="Verdana" panose="020B0604030504040204" pitchFamily="34" charset="0"/>
                <a:ea typeface="Verdana" panose="020B0604030504040204" pitchFamily="34" charset="0"/>
              </a:rPr>
              <a:t> to generate data-driven solutions and inform policymaking.</a:t>
            </a:r>
          </a:p>
          <a:p>
            <a:pPr algn="just"/>
            <a:r>
              <a:rPr lang="en-US" sz="1800" b="1" dirty="0" smtClean="0">
                <a:latin typeface="Verdana" panose="020B0604030504040204" pitchFamily="34" charset="0"/>
                <a:ea typeface="Verdana" panose="020B0604030504040204" pitchFamily="34" charset="0"/>
              </a:rPr>
              <a:t>Foster Intergenerational Solidarity:</a:t>
            </a:r>
            <a:r>
              <a:rPr lang="en-US" sz="1800" dirty="0" smtClean="0">
                <a:latin typeface="Verdana" panose="020B0604030504040204" pitchFamily="34" charset="0"/>
                <a:ea typeface="Verdana" panose="020B0604030504040204" pitchFamily="34" charset="0"/>
              </a:rPr>
              <a:t> Encourage community programs that integrate older people into national development planning.</a:t>
            </a:r>
          </a:p>
        </p:txBody>
      </p:sp>
      <p:sp>
        <p:nvSpPr>
          <p:cNvPr id="4" name="Rectangle 3"/>
          <p:cNvSpPr/>
          <p:nvPr/>
        </p:nvSpPr>
        <p:spPr>
          <a:xfrm>
            <a:off x="0" y="6572816"/>
            <a:ext cx="12192000" cy="285184"/>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824356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solidFill>
                  <a:srgbClr val="C00000"/>
                </a:solidFill>
                <a:latin typeface="Verdana" panose="020B0604030504040204" pitchFamily="34" charset="0"/>
                <a:ea typeface="Verdana" panose="020B0604030504040204" pitchFamily="34" charset="0"/>
              </a:rPr>
              <a:t>Conclusion</a:t>
            </a:r>
            <a:endParaRPr lang="en-US" sz="3600" b="1" dirty="0">
              <a:solidFill>
                <a:srgbClr val="C00000"/>
              </a:solidFill>
              <a:latin typeface="Verdana" panose="020B0604030504040204" pitchFamily="34" charset="0"/>
              <a:ea typeface="Verdana" panose="020B0604030504040204" pitchFamily="34" charset="0"/>
            </a:endParaRPr>
          </a:p>
        </p:txBody>
      </p:sp>
      <p:sp>
        <p:nvSpPr>
          <p:cNvPr id="3" name="Content Placeholder 2"/>
          <p:cNvSpPr>
            <a:spLocks noGrp="1"/>
          </p:cNvSpPr>
          <p:nvPr>
            <p:ph idx="1"/>
          </p:nvPr>
        </p:nvSpPr>
        <p:spPr>
          <a:xfrm>
            <a:off x="760927" y="1853248"/>
            <a:ext cx="10515600" cy="4341490"/>
          </a:xfrm>
        </p:spPr>
        <p:txBody>
          <a:bodyPr>
            <a:noAutofit/>
          </a:bodyPr>
          <a:lstStyle/>
          <a:p>
            <a:pPr algn="just"/>
            <a:r>
              <a:rPr lang="en-US" sz="1800" dirty="0" smtClean="0">
                <a:latin typeface="Verdana" panose="020B0604030504040204" pitchFamily="34" charset="0"/>
                <a:ea typeface="Verdana" panose="020B0604030504040204" pitchFamily="34" charset="0"/>
              </a:rPr>
              <a:t>Pakistan’s ageing population is growing rapidly, demanding inclusive action to safeguard their socioeconomic rights. Ensuring dignity, equality, and well-being of older citizens is not just a welfare measure but a constitutional and moral obligation.</a:t>
            </a:r>
          </a:p>
          <a:p>
            <a:pPr marL="0" indent="0" algn="just">
              <a:buNone/>
            </a:pPr>
            <a:endParaRPr lang="en-US" sz="1800" dirty="0" smtClean="0">
              <a:latin typeface="Verdana" panose="020B0604030504040204" pitchFamily="34" charset="0"/>
              <a:ea typeface="Verdana" panose="020B0604030504040204" pitchFamily="34" charset="0"/>
            </a:endParaRPr>
          </a:p>
          <a:p>
            <a:pPr algn="just"/>
            <a:r>
              <a:rPr lang="en-US" sz="1800" dirty="0" smtClean="0">
                <a:latin typeface="Verdana" panose="020B0604030504040204" pitchFamily="34" charset="0"/>
                <a:ea typeface="Verdana" panose="020B0604030504040204" pitchFamily="34" charset="0"/>
              </a:rPr>
              <a:t>By adopting evidence-based, rights-centered, and intergenerational approaches, Pakistan can transform ageing from a challenge into an opportunity — enabling older people to live healthy, productive, and dignified lives while contributing to national development.</a:t>
            </a:r>
          </a:p>
        </p:txBody>
      </p:sp>
      <p:sp>
        <p:nvSpPr>
          <p:cNvPr id="4" name="Rectangle 3"/>
          <p:cNvSpPr/>
          <p:nvPr/>
        </p:nvSpPr>
        <p:spPr>
          <a:xfrm>
            <a:off x="0" y="6572816"/>
            <a:ext cx="12192000" cy="285184"/>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9754658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2246</TotalTime>
  <Words>610</Words>
  <Application>Microsoft Office PowerPoint</Application>
  <PresentationFormat>Widescreen</PresentationFormat>
  <Paragraphs>57</Paragraphs>
  <Slides>10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Calibri</vt:lpstr>
      <vt:lpstr>Calibri Light</vt:lpstr>
      <vt:lpstr>Times New Roman</vt:lpstr>
      <vt:lpstr>Verdana</vt:lpstr>
      <vt:lpstr>Office Theme</vt:lpstr>
      <vt:lpstr>Socioeconomic Rights of  Older People</vt:lpstr>
      <vt:lpstr>Introduction</vt:lpstr>
      <vt:lpstr>PowerPoint Presentation</vt:lpstr>
      <vt:lpstr>Legal &amp; Policy Framework for Older People</vt:lpstr>
      <vt:lpstr>Rights-Based Perspective</vt:lpstr>
      <vt:lpstr>Socioeconomic Challenges</vt:lpstr>
      <vt:lpstr>Current Gaps &amp; Issues</vt:lpstr>
      <vt:lpstr>Way Forward &amp; Recommendations</vt:lpstr>
      <vt:lpstr>Conclusion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account</dc:creator>
  <cp:lastModifiedBy>Microsoft account</cp:lastModifiedBy>
  <cp:revision>20</cp:revision>
  <dcterms:created xsi:type="dcterms:W3CDTF">2025-09-14T06:53:08Z</dcterms:created>
  <dcterms:modified xsi:type="dcterms:W3CDTF">2025-09-24T06:30:57Z</dcterms:modified>
</cp:coreProperties>
</file>