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65" r:id="rId1"/>
  </p:sldMasterIdLst>
  <p:sldIdLst>
    <p:sldId id="266" r:id="rId2"/>
    <p:sldId id="276" r:id="rId3"/>
    <p:sldId id="257" r:id="rId4"/>
    <p:sldId id="277" r:id="rId5"/>
    <p:sldId id="278" r:id="rId6"/>
    <p:sldId id="272" r:id="rId7"/>
    <p:sldId id="273" r:id="rId8"/>
    <p:sldId id="274" r:id="rId9"/>
    <p:sldId id="261" r:id="rId10"/>
    <p:sldId id="279" r:id="rId11"/>
    <p:sldId id="26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434" autoAdjust="0"/>
  </p:normalViewPr>
  <p:slideViewPr>
    <p:cSldViewPr snapToGrid="0" snapToObjects="1">
      <p:cViewPr varScale="1">
        <p:scale>
          <a:sx n="70" d="100"/>
          <a:sy n="70" d="100"/>
        </p:scale>
        <p:origin x="116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42997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73646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67697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10860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453105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4085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5704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7409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90596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28345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2480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BCAD085-E8A6-8845-BD4E-CB4CCA059FC4}" type="datetimeFigureOut">
              <a:rPr lang="en-US" smtClean="0"/>
              <a:t>9/24/2025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692972837"/>
      </p:ext>
    </p:extLst>
  </p:cSld>
  <p:clrMap bg1="lt1" tx1="dk1" bg2="lt2" tx2="dk2" accent1="accent1" accent2="accent2" accent3="accent3" accent4="accent4" accent5="accent5" accent6="accent6" hlink="hlink" folHlink="folHlink"/>
  <p:sldLayoutIdLst>
    <p:sldLayoutId id="2147483966"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363" y="1334856"/>
            <a:ext cx="8284192" cy="1976584"/>
          </a:xfrm>
        </p:spPr>
        <p:txBody>
          <a:bodyPr>
            <a:normAutofit fontScale="90000"/>
          </a:bodyPr>
          <a:lstStyle/>
          <a:p>
            <a:pPr marL="0" marR="0">
              <a:lnSpc>
                <a:spcPct val="107000"/>
              </a:lnSpc>
              <a:spcBef>
                <a:spcPts val="0"/>
              </a:spcBef>
              <a:spcAft>
                <a:spcPts val="800"/>
              </a:spcAft>
            </a:pPr>
            <a:r>
              <a:rPr lang="en-US" sz="2800" b="1" dirty="0" smtClean="0">
                <a:latin typeface="Verdana" panose="020B0604030504040204" pitchFamily="34" charset="0"/>
                <a:ea typeface="Verdana" panose="020B0604030504040204" pitchFamily="34" charset="0"/>
                <a:cs typeface="Times New Roman" panose="02020603050405020304" pitchFamily="18" charset="0"/>
              </a:rPr>
              <a:t/>
            </a:r>
            <a:br>
              <a:rPr lang="en-US" sz="2800" b="1" dirty="0" smtClean="0">
                <a:latin typeface="Verdana" panose="020B0604030504040204" pitchFamily="34" charset="0"/>
                <a:ea typeface="Verdana" panose="020B0604030504040204" pitchFamily="34" charset="0"/>
                <a:cs typeface="Times New Roman" panose="02020603050405020304" pitchFamily="18" charset="0"/>
              </a:rPr>
            </a:br>
            <a:r>
              <a:rPr lang="en-US" sz="2800" b="1" dirty="0" smtClean="0">
                <a:latin typeface="Verdana" panose="020B0604030504040204" pitchFamily="34" charset="0"/>
                <a:ea typeface="Verdana" panose="020B0604030504040204" pitchFamily="34" charset="0"/>
                <a:cs typeface="Times New Roman" panose="02020603050405020304" pitchFamily="18" charset="0"/>
              </a:rPr>
              <a:t>Ageing </a:t>
            </a:r>
            <a:r>
              <a:rPr lang="en-US" sz="2800" b="1" dirty="0">
                <a:latin typeface="Verdana" panose="020B0604030504040204" pitchFamily="34" charset="0"/>
                <a:ea typeface="Verdana" panose="020B0604030504040204" pitchFamily="34" charset="0"/>
                <a:cs typeface="Times New Roman" panose="02020603050405020304" pitchFamily="18" charset="0"/>
              </a:rPr>
              <a:t>with Inequality</a:t>
            </a:r>
            <a:r>
              <a:rPr lang="en-US" sz="2800" b="1" dirty="0" smtClean="0">
                <a:latin typeface="Verdana" panose="020B0604030504040204" pitchFamily="34" charset="0"/>
                <a:ea typeface="Verdana" panose="020B0604030504040204" pitchFamily="34" charset="0"/>
                <a:cs typeface="Times New Roman" panose="02020603050405020304" pitchFamily="18" charset="0"/>
              </a:rPr>
              <a:t>:</a:t>
            </a:r>
            <a:br>
              <a:rPr lang="en-US" sz="2800" b="1" dirty="0" smtClean="0">
                <a:latin typeface="Verdana" panose="020B0604030504040204" pitchFamily="34" charset="0"/>
                <a:ea typeface="Verdana" panose="020B0604030504040204" pitchFamily="34" charset="0"/>
                <a:cs typeface="Times New Roman" panose="02020603050405020304" pitchFamily="18" charset="0"/>
              </a:rPr>
            </a:br>
            <a:r>
              <a:rPr lang="en-US" sz="28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Intersectional </a:t>
            </a:r>
            <a:r>
              <a:rPr lang="en-US" sz="28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Perspectives on Gender and Age Discrimination Against </a:t>
            </a:r>
            <a:r>
              <a:rPr lang="en-US" sz="28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Women in </a:t>
            </a:r>
            <a:r>
              <a:rPr lang="en-US" sz="2800" b="1" dirty="0" err="1"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Balochistan</a:t>
            </a:r>
            <a:r>
              <a:rPr lang="en-US" sz="28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a:t>
            </a:r>
            <a:r>
              <a:rPr lang="en-US" sz="20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
            </a:r>
            <a:br>
              <a:rPr lang="en-US" sz="20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br>
            <a:endParaRPr lang="en-US" sz="2800" b="1"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630363" y="3311440"/>
            <a:ext cx="4978865" cy="995883"/>
          </a:xfrm>
        </p:spPr>
        <p:txBody>
          <a:bodyPr>
            <a:normAutofit/>
          </a:bodyPr>
          <a:lstStyle/>
          <a:p>
            <a:pPr marL="0" indent="0">
              <a:buNone/>
            </a:pPr>
            <a:r>
              <a:rPr lang="en-US" sz="1400" b="1" dirty="0" smtClean="0">
                <a:latin typeface="Verdana" panose="020B0604030504040204" pitchFamily="34" charset="0"/>
                <a:ea typeface="Verdana" panose="020B0604030504040204" pitchFamily="34" charset="0"/>
                <a:cs typeface="Andalus" panose="02020603050405020304" pitchFamily="18" charset="-78"/>
              </a:rPr>
              <a:t>Prepared by</a:t>
            </a:r>
            <a:r>
              <a:rPr lang="en-US" sz="1400" b="1" dirty="0">
                <a:latin typeface="Verdana" panose="020B0604030504040204" pitchFamily="34" charset="0"/>
                <a:ea typeface="Verdana" panose="020B0604030504040204" pitchFamily="34" charset="0"/>
                <a:cs typeface="Andalus" panose="02020603050405020304" pitchFamily="18" charset="-78"/>
              </a:rPr>
              <a:t> </a:t>
            </a:r>
            <a:r>
              <a:rPr lang="en-US" sz="1400" b="1" dirty="0" smtClean="0">
                <a:latin typeface="Verdana" panose="020B0604030504040204" pitchFamily="34" charset="0"/>
                <a:ea typeface="Verdana" panose="020B0604030504040204" pitchFamily="34" charset="0"/>
                <a:cs typeface="Andalus" panose="02020603050405020304" pitchFamily="18" charset="-78"/>
              </a:rPr>
              <a:t>Dr</a:t>
            </a:r>
            <a:r>
              <a:rPr lang="en-US" sz="1400" b="1" dirty="0">
                <a:latin typeface="Verdana" panose="020B0604030504040204" pitchFamily="34" charset="0"/>
                <a:ea typeface="Verdana" panose="020B0604030504040204" pitchFamily="34" charset="0"/>
                <a:cs typeface="Andalus" panose="02020603050405020304" pitchFamily="18" charset="-78"/>
              </a:rPr>
              <a:t>. </a:t>
            </a:r>
            <a:r>
              <a:rPr lang="en-US" sz="1400" b="1" dirty="0" err="1">
                <a:latin typeface="Verdana" panose="020B0604030504040204" pitchFamily="34" charset="0"/>
                <a:ea typeface="Verdana" panose="020B0604030504040204" pitchFamily="34" charset="0"/>
                <a:cs typeface="Andalus" panose="02020603050405020304" pitchFamily="18" charset="-78"/>
              </a:rPr>
              <a:t>Rukhshanda</a:t>
            </a:r>
            <a:r>
              <a:rPr lang="en-US" sz="1400" b="1" dirty="0">
                <a:latin typeface="Verdana" panose="020B0604030504040204" pitchFamily="34" charset="0"/>
                <a:ea typeface="Verdana" panose="020B0604030504040204" pitchFamily="34" charset="0"/>
                <a:cs typeface="Andalus" panose="02020603050405020304" pitchFamily="18" charset="-78"/>
              </a:rPr>
              <a:t> </a:t>
            </a:r>
            <a:r>
              <a:rPr lang="en-US" sz="1400" b="1" dirty="0" err="1">
                <a:latin typeface="Verdana" panose="020B0604030504040204" pitchFamily="34" charset="0"/>
                <a:ea typeface="Verdana" panose="020B0604030504040204" pitchFamily="34" charset="0"/>
                <a:cs typeface="Andalus" panose="02020603050405020304" pitchFamily="18" charset="-78"/>
              </a:rPr>
              <a:t>Zarar</a:t>
            </a:r>
            <a:endParaRPr lang="en-US" sz="1400" b="1" dirty="0">
              <a:latin typeface="Verdana" panose="020B0604030504040204" pitchFamily="34" charset="0"/>
              <a:ea typeface="Verdana" panose="020B0604030504040204" pitchFamily="34" charset="0"/>
              <a:cs typeface="Andalus" panose="02020603050405020304" pitchFamily="18" charset="-78"/>
            </a:endParaRPr>
          </a:p>
          <a:p>
            <a:pPr marL="0" indent="0">
              <a:buNone/>
            </a:pPr>
            <a:r>
              <a:rPr lang="en-US" sz="1400" b="1" dirty="0" smtClean="0">
                <a:latin typeface="Verdana" panose="020B0604030504040204" pitchFamily="34" charset="0"/>
                <a:ea typeface="Verdana" panose="020B0604030504040204" pitchFamily="34" charset="0"/>
                <a:cs typeface="Andalus" panose="02020603050405020304" pitchFamily="18" charset="-78"/>
              </a:rPr>
              <a:t>Lecturer </a:t>
            </a:r>
            <a:r>
              <a:rPr lang="en-US" sz="1400" b="1" dirty="0">
                <a:latin typeface="Verdana" panose="020B0604030504040204" pitchFamily="34" charset="0"/>
                <a:ea typeface="Verdana" panose="020B0604030504040204" pitchFamily="34" charset="0"/>
                <a:cs typeface="Andalus" panose="02020603050405020304" pitchFamily="18" charset="-78"/>
              </a:rPr>
              <a:t>in Social Work Department</a:t>
            </a:r>
          </a:p>
          <a:p>
            <a:pPr marL="0" indent="0">
              <a:buNone/>
            </a:pPr>
            <a:r>
              <a:rPr lang="en-US" sz="1400" b="1" dirty="0" err="1" smtClean="0">
                <a:latin typeface="Verdana" panose="020B0604030504040204" pitchFamily="34" charset="0"/>
                <a:ea typeface="Verdana" panose="020B0604030504040204" pitchFamily="34" charset="0"/>
                <a:cs typeface="Andalus" panose="02020603050405020304" pitchFamily="18" charset="-78"/>
              </a:rPr>
              <a:t>Sardar</a:t>
            </a:r>
            <a:r>
              <a:rPr lang="en-US" sz="1400" b="1" dirty="0" smtClean="0">
                <a:latin typeface="Verdana" panose="020B0604030504040204" pitchFamily="34" charset="0"/>
                <a:ea typeface="Verdana" panose="020B0604030504040204" pitchFamily="34" charset="0"/>
                <a:cs typeface="Andalus" panose="02020603050405020304" pitchFamily="18" charset="-78"/>
              </a:rPr>
              <a:t> </a:t>
            </a:r>
            <a:r>
              <a:rPr lang="en-US" sz="1400" b="1" dirty="0" err="1">
                <a:latin typeface="Verdana" panose="020B0604030504040204" pitchFamily="34" charset="0"/>
                <a:ea typeface="Verdana" panose="020B0604030504040204" pitchFamily="34" charset="0"/>
                <a:cs typeface="Andalus" panose="02020603050405020304" pitchFamily="18" charset="-78"/>
              </a:rPr>
              <a:t>Bahdur</a:t>
            </a:r>
            <a:r>
              <a:rPr lang="en-US" sz="1400" b="1" dirty="0">
                <a:latin typeface="Verdana" panose="020B0604030504040204" pitchFamily="34" charset="0"/>
                <a:ea typeface="Verdana" panose="020B0604030504040204" pitchFamily="34" charset="0"/>
                <a:cs typeface="Andalus" panose="02020603050405020304" pitchFamily="18" charset="-78"/>
              </a:rPr>
              <a:t> Khan Women University, Quetta </a:t>
            </a:r>
            <a:endParaRPr lang="en-US" sz="1400" b="1" dirty="0">
              <a:latin typeface="Verdana" panose="020B0604030504040204" pitchFamily="34" charset="0"/>
              <a:ea typeface="Verdana" panose="020B0604030504040204" pitchFamily="34" charset="0"/>
            </a:endParaRPr>
          </a:p>
          <a:p>
            <a:endParaRPr lang="en-US" sz="1400" dirty="0">
              <a:latin typeface="Verdana" panose="020B0604030504040204" pitchFamily="34" charset="0"/>
              <a:ea typeface="Verdana" panose="020B0604030504040204" pitchFamily="34" charset="0"/>
            </a:endParaRPr>
          </a:p>
        </p:txBody>
      </p:sp>
      <p:sp>
        <p:nvSpPr>
          <p:cNvPr id="4" name="Rectangle 3"/>
          <p:cNvSpPr/>
          <p:nvPr/>
        </p:nvSpPr>
        <p:spPr>
          <a:xfrm>
            <a:off x="470779" y="1548143"/>
            <a:ext cx="159583" cy="264361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56126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625366"/>
            <a:ext cx="7256311" cy="1077310"/>
          </a:xfrm>
        </p:spPr>
        <p:txBody>
          <a:bodyPr>
            <a:noAutofit/>
          </a:bodyPr>
          <a:lstStyle/>
          <a:p>
            <a:r>
              <a:rPr lang="en-US" sz="3600" b="1" dirty="0" smtClean="0">
                <a:solidFill>
                  <a:srgbClr val="C00000"/>
                </a:solidFill>
                <a:latin typeface="Verdana" panose="020B0604030504040204" pitchFamily="34" charset="0"/>
                <a:ea typeface="Verdana" panose="020B0604030504040204" pitchFamily="34" charset="0"/>
              </a:rPr>
              <a:t>Conclusion</a:t>
            </a:r>
            <a:r>
              <a:rPr lang="en-US" sz="3600" b="1" dirty="0" smtClean="0">
                <a:solidFill>
                  <a:srgbClr val="C00000"/>
                </a:solidFill>
                <a:latin typeface="Verdana" panose="020B0604030504040204" pitchFamily="34" charset="0"/>
                <a:ea typeface="Verdana" panose="020B0604030504040204" pitchFamily="34" charset="0"/>
              </a:rPr>
              <a:t>:</a:t>
            </a:r>
            <a:endParaRPr lang="en-US" sz="3600"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376068" y="1617761"/>
            <a:ext cx="7666062" cy="4766447"/>
          </a:xfrm>
        </p:spPr>
        <p:txBody>
          <a:bodyPr>
            <a:normAutofit/>
          </a:bodyPr>
          <a:lstStyle/>
          <a:p>
            <a:pPr marL="0" indent="0" algn="just">
              <a:buNone/>
            </a:pPr>
            <a:r>
              <a:rPr lang="en-US" sz="1800" dirty="0" smtClean="0">
                <a:latin typeface="Verdana" panose="020B0604030504040204" pitchFamily="34" charset="0"/>
                <a:ea typeface="Verdana" panose="020B0604030504040204" pitchFamily="34" charset="0"/>
              </a:rPr>
              <a:t>This </a:t>
            </a:r>
            <a:r>
              <a:rPr lang="en-US" sz="1800" dirty="0">
                <a:latin typeface="Verdana" panose="020B0604030504040204" pitchFamily="34" charset="0"/>
                <a:ea typeface="Verdana" panose="020B0604030504040204" pitchFamily="34" charset="0"/>
              </a:rPr>
              <a:t>study explored the phenomenon of double discrimination against elderly women in Quetta, </a:t>
            </a:r>
            <a:r>
              <a:rPr lang="en-US" sz="1800" dirty="0" err="1">
                <a:latin typeface="Verdana" panose="020B0604030504040204" pitchFamily="34" charset="0"/>
                <a:ea typeface="Verdana" panose="020B0604030504040204" pitchFamily="34" charset="0"/>
              </a:rPr>
              <a:t>Balochistan</a:t>
            </a:r>
            <a:r>
              <a:rPr lang="en-US" sz="1800" dirty="0">
                <a:latin typeface="Verdana" panose="020B0604030504040204" pitchFamily="34" charset="0"/>
                <a:ea typeface="Verdana" panose="020B0604030504040204" pitchFamily="34" charset="0"/>
              </a:rPr>
              <a:t>, highlighting how the intersection of gender and age shapes their lived realities. The findings demonstrate that women in old age are marginalized in multiple, overlapping ways economically, socially, and institutionally. Economic dependency, limited access to healthcare, social invisibility, and cultural expectations of caregiving persist as dominant challenges, leaving elderly women vulnerable and neglected. In conclusion, ensuring dignity, protection, and inclusion for elderly women requires a multipronged approach: strengthening social protection systems, improving healthcare accessibility, raising awareness within communities, and enforcing gender- and age-sensitive policies. Future research should expand the geographical scope beyond Quetta to capture a more comprehensive picture of aging and inequality in Pakistan, thereby informing policy and practice with greater depth and inclusivity.</a:t>
            </a:r>
          </a:p>
          <a:p>
            <a:endParaRPr lang="en-US" sz="1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22765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2826356" y="2970214"/>
            <a:ext cx="3492963" cy="1077310"/>
          </a:xfrm>
        </p:spPr>
        <p:txBody>
          <a:bodyPr>
            <a:noAutofit/>
          </a:bodyPr>
          <a:lstStyle/>
          <a:p>
            <a:r>
              <a:rPr lang="en-US" sz="3600" b="1" dirty="0" smtClean="0">
                <a:solidFill>
                  <a:srgbClr val="C00000"/>
                </a:solidFill>
                <a:latin typeface="Verdana" panose="020B0604030504040204" pitchFamily="34" charset="0"/>
                <a:ea typeface="Verdana" panose="020B0604030504040204" pitchFamily="34" charset="0"/>
              </a:rPr>
              <a:t>THANK YOU!</a:t>
            </a:r>
            <a:endParaRPr lang="en-US" sz="3600" dirty="0">
              <a:solidFill>
                <a:srgbClr val="C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226374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286603"/>
            <a:ext cx="2472305" cy="1155509"/>
          </a:xfrm>
        </p:spPr>
        <p:txBody>
          <a:bodyPr>
            <a:normAutofit fontScale="90000"/>
          </a:bodyPr>
          <a:lstStyle/>
          <a:p>
            <a:pPr marL="0" marR="0">
              <a:lnSpc>
                <a:spcPct val="107000"/>
              </a:lnSpc>
              <a:spcBef>
                <a:spcPts val="0"/>
              </a:spcBef>
              <a:spcAft>
                <a:spcPts val="800"/>
              </a:spcAft>
            </a:pPr>
            <a:r>
              <a:rPr lang="en-US" sz="28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
            </a:r>
            <a:br>
              <a:rPr lang="en-US" sz="28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br>
            <a:r>
              <a:rPr lang="en-US" sz="4000" b="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Abstract</a:t>
            </a:r>
            <a:r>
              <a:rPr lang="en-US" sz="4000" dirty="0">
                <a:solidFill>
                  <a:srgbClr val="C00000"/>
                </a:solidFill>
                <a:latin typeface="Verdana" panose="020B0604030504040204" pitchFamily="34" charset="0"/>
                <a:ea typeface="Verdana" panose="020B0604030504040204" pitchFamily="34" charset="0"/>
                <a:cs typeface="Times New Roman" panose="02020603050405020304" pitchFamily="18" charset="0"/>
              </a:rPr>
              <a:t/>
            </a:r>
            <a:br>
              <a:rPr lang="en-US" sz="4000" dirty="0">
                <a:solidFill>
                  <a:srgbClr val="C00000"/>
                </a:solidFill>
                <a:latin typeface="Verdana" panose="020B0604030504040204" pitchFamily="34" charset="0"/>
                <a:ea typeface="Verdana" panose="020B0604030504040204" pitchFamily="34" charset="0"/>
                <a:cs typeface="Times New Roman" panose="02020603050405020304" pitchFamily="18" charset="0"/>
              </a:rPr>
            </a:br>
            <a:endParaRPr lang="en-US" sz="4000"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359391" y="1106910"/>
            <a:ext cx="8431524" cy="4458269"/>
          </a:xfrm>
        </p:spPr>
        <p:txBody>
          <a:bodyPr>
            <a:noAutofit/>
          </a:bodyPr>
          <a:lstStyle/>
          <a:p>
            <a:pPr marL="0" indent="0" algn="just">
              <a:buNone/>
            </a:pPr>
            <a:r>
              <a:rPr lang="en-US" sz="1800" dirty="0" smtClean="0">
                <a:latin typeface="Verdana" panose="020B0604030504040204" pitchFamily="34" charset="0"/>
                <a:ea typeface="Verdana" panose="020B0604030504040204" pitchFamily="34" charset="0"/>
              </a:rPr>
              <a:t>This </a:t>
            </a:r>
            <a:r>
              <a:rPr lang="en-US" sz="1800" dirty="0">
                <a:latin typeface="Verdana" panose="020B0604030504040204" pitchFamily="34" charset="0"/>
                <a:ea typeface="Verdana" panose="020B0604030504040204" pitchFamily="34" charset="0"/>
              </a:rPr>
              <a:t>study examines how gender inequality intersects with age-based discrimination to create double disadvantages for elderly women in Quetta, Balochistan. Building on my doctoral research on gender discrimination against women in Quetta City (2021), this work extends the analysis to highlight the double challenges faced by women as they grow older within patriarchal cultural structures. Using a qualitative methodology, including semi-structured interviews and focus group discussions with women aged sixty and above from different socio-economic backgrounds, the findings reveal that older women face persistent gender inequalities along with age-based neglect. These challenges include limited access to education and healthcare, exclusion from family and community decision-making, weak implementation of inheritance laws, and reinforced economic dependency. The absence of senior citizen legislation in </a:t>
            </a:r>
            <a:r>
              <a:rPr lang="en-US" sz="1800" dirty="0" err="1">
                <a:latin typeface="Verdana" panose="020B0604030504040204" pitchFamily="34" charset="0"/>
                <a:ea typeface="Verdana" panose="020B0604030504040204" pitchFamily="34" charset="0"/>
              </a:rPr>
              <a:t>Balochistan</a:t>
            </a:r>
            <a:r>
              <a:rPr lang="en-US" sz="1800" dirty="0">
                <a:latin typeface="Verdana" panose="020B0604030504040204" pitchFamily="34" charset="0"/>
                <a:ea typeface="Verdana" panose="020B0604030504040204" pitchFamily="34" charset="0"/>
              </a:rPr>
              <a:t> further increases their vulnerability. Despite being among the most disadvantaged segment of the ageing population, the rights of older women remain largely ignored in policy frameworks, highlighting the urgent need to integrate both gender and ageing into provincial policy and development agendas.</a:t>
            </a:r>
          </a:p>
          <a:p>
            <a:pPr marL="0" indent="0" algn="just">
              <a:buNone/>
            </a:pPr>
            <a:endParaRPr lang="en-US" sz="1800" dirty="0">
              <a:latin typeface="Verdana" panose="020B0604030504040204" pitchFamily="34" charset="0"/>
              <a:ea typeface="Verdana" panose="020B0604030504040204" pitchFamily="34" charset="0"/>
            </a:endParaRPr>
          </a:p>
        </p:txBody>
      </p:sp>
      <p:sp>
        <p:nvSpPr>
          <p:cNvPr id="4" name="Rectangle 3"/>
          <p:cNvSpPr/>
          <p:nvPr/>
        </p:nvSpPr>
        <p:spPr>
          <a:xfrm>
            <a:off x="0" y="6590923"/>
            <a:ext cx="9144000" cy="2670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4475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843" y="1074683"/>
            <a:ext cx="7055380" cy="772510"/>
          </a:xfrm>
        </p:spPr>
        <p:txBody>
          <a:bodyPr>
            <a:noAutofit/>
          </a:bodyPr>
          <a:lstStyle/>
          <a:p>
            <a:r>
              <a:rPr lang="en-US" sz="3600" b="1" dirty="0" smtClean="0">
                <a:solidFill>
                  <a:srgbClr val="C00000"/>
                </a:solidFill>
                <a:latin typeface="Verdana" panose="020B0604030504040204" pitchFamily="34" charset="0"/>
                <a:ea typeface="Verdana" panose="020B0604030504040204" pitchFamily="34" charset="0"/>
              </a:rPr>
              <a:t>What is Discrimination Against Women</a:t>
            </a:r>
            <a:r>
              <a:rPr lang="en-US" sz="3600" b="1" dirty="0" smtClean="0">
                <a:solidFill>
                  <a:srgbClr val="C00000"/>
                </a:solidFill>
                <a:latin typeface="Verdana" panose="020B0604030504040204" pitchFamily="34" charset="0"/>
                <a:ea typeface="Verdana" panose="020B0604030504040204" pitchFamily="34" charset="0"/>
              </a:rPr>
              <a:t>:</a:t>
            </a:r>
            <a:r>
              <a:rPr lang="en-US" sz="3600" dirty="0">
                <a:solidFill>
                  <a:srgbClr val="C00000"/>
                </a:solidFill>
                <a:latin typeface="Verdana" panose="020B0604030504040204" pitchFamily="34" charset="0"/>
                <a:ea typeface="Verdana" panose="020B0604030504040204" pitchFamily="34" charset="0"/>
              </a:rPr>
              <a:t/>
            </a:r>
            <a:br>
              <a:rPr lang="en-US" sz="3600" dirty="0">
                <a:solidFill>
                  <a:srgbClr val="C00000"/>
                </a:solidFill>
                <a:latin typeface="Verdana" panose="020B0604030504040204" pitchFamily="34" charset="0"/>
                <a:ea typeface="Verdana" panose="020B0604030504040204" pitchFamily="34" charset="0"/>
              </a:rPr>
            </a:br>
            <a:endParaRPr sz="3600"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354843" y="1711105"/>
            <a:ext cx="7883856" cy="4989946"/>
          </a:xfrm>
        </p:spPr>
        <p:txBody>
          <a:bodyPr>
            <a:normAutofit/>
          </a:bodyPr>
          <a:lstStyle/>
          <a:p>
            <a:pPr marL="0" indent="0" algn="just">
              <a:buNone/>
            </a:pP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Discrimination </a:t>
            </a:r>
            <a:r>
              <a:rPr lang="en-US" sz="1800" dirty="0">
                <a:latin typeface="Verdana" panose="020B0604030504040204" pitchFamily="34" charset="0"/>
                <a:ea typeface="Verdana" panose="020B0604030504040204" pitchFamily="34" charset="0"/>
              </a:rPr>
              <a:t>against women means directly or indirectly treating girls and women differently from boys and men in a way which stop them from entertaining their </a:t>
            </a:r>
            <a:r>
              <a:rPr lang="en-US" sz="1800" dirty="0" smtClean="0">
                <a:latin typeface="Verdana" panose="020B0604030504040204" pitchFamily="34" charset="0"/>
                <a:ea typeface="Verdana" panose="020B0604030504040204" pitchFamily="34" charset="0"/>
              </a:rPr>
              <a:t>rights.</a:t>
            </a:r>
          </a:p>
          <a:p>
            <a:pPr algn="just"/>
            <a:r>
              <a:rPr lang="en-US" sz="1800" dirty="0" smtClean="0">
                <a:latin typeface="Verdana" panose="020B0604030504040204" pitchFamily="34" charset="0"/>
                <a:ea typeface="Verdana" panose="020B0604030504040204" pitchFamily="34" charset="0"/>
              </a:rPr>
              <a:t>Gender </a:t>
            </a:r>
            <a:r>
              <a:rPr lang="en-US" sz="1800" dirty="0">
                <a:latin typeface="Verdana" panose="020B0604030504040204" pitchFamily="34" charset="0"/>
                <a:ea typeface="Verdana" panose="020B0604030504040204" pitchFamily="34" charset="0"/>
              </a:rPr>
              <a:t>discrimination is deeply rooted in tribal traditions, limited educational opportunities, and patriarchal structures. As women age, these disadvantages accumulate, leaving older women highly vulnerable. Ageing is a natural process, but its consequences are shaped by social, economic, and cultural structures. In Pakistan, older people represent a rapidly growing demographic, yet they remain largely absent from policy discourses. </a:t>
            </a:r>
            <a:endParaRPr lang="en-US" sz="1800" dirty="0" smtClean="0">
              <a:latin typeface="Verdana" panose="020B0604030504040204" pitchFamily="34" charset="0"/>
              <a:ea typeface="Verdana" panose="020B0604030504040204" pitchFamily="34" charset="0"/>
            </a:endParaRPr>
          </a:p>
          <a:p>
            <a:pPr algn="just"/>
            <a:r>
              <a:rPr lang="en-US" sz="1800" dirty="0">
                <a:latin typeface="Verdana" panose="020B0604030504040204" pitchFamily="34" charset="0"/>
                <a:ea typeface="Verdana" panose="020B0604030504040204" pitchFamily="34" charset="0"/>
              </a:rPr>
              <a:t>International human rights laws clearly mentioned women’s rights to food, water, sanitation, education, health land and property as well as work according to their Choice. Women’s should enjoy these rights on equal basis to men without any discrimination.</a:t>
            </a:r>
          </a:p>
          <a:p>
            <a:pPr algn="just"/>
            <a:endParaRPr sz="1800" dirty="0">
              <a:latin typeface="Verdana" panose="020B0604030504040204" pitchFamily="34" charset="0"/>
              <a:ea typeface="Verdana" panose="020B0604030504040204" pitchFamily="34" charset="0"/>
            </a:endParaRPr>
          </a:p>
        </p:txBody>
      </p:sp>
      <p:sp>
        <p:nvSpPr>
          <p:cNvPr id="4" name="Rectangle 3"/>
          <p:cNvSpPr/>
          <p:nvPr/>
        </p:nvSpPr>
        <p:spPr>
          <a:xfrm>
            <a:off x="0" y="6590923"/>
            <a:ext cx="9144000" cy="2670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546538"/>
            <a:ext cx="7055380" cy="940676"/>
          </a:xfrm>
        </p:spPr>
        <p:txBody>
          <a:bodyPr/>
          <a:lstStyle/>
          <a:p>
            <a:r>
              <a:rPr lang="en-US" sz="3600" b="1" dirty="0" smtClean="0">
                <a:solidFill>
                  <a:srgbClr val="C00000"/>
                </a:solidFill>
                <a:latin typeface="Verdana" panose="020B0604030504040204" pitchFamily="34" charset="0"/>
                <a:ea typeface="Verdana" panose="020B0604030504040204" pitchFamily="34" charset="0"/>
              </a:rPr>
              <a:t>Types of Discrimination:</a:t>
            </a:r>
            <a:endParaRPr lang="en-US" sz="3600" b="1"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484710" y="1124607"/>
            <a:ext cx="7471621" cy="5018695"/>
          </a:xfrm>
        </p:spPr>
        <p:txBody>
          <a:bodyPr>
            <a:normAutofit/>
          </a:bodyPr>
          <a:lstStyle/>
          <a:p>
            <a:pPr marL="0" indent="0">
              <a:buNone/>
            </a:pPr>
            <a:endParaRPr lang="en-US" sz="1800" dirty="0">
              <a:latin typeface="Verdana" panose="020B0604030504040204" pitchFamily="34" charset="0"/>
              <a:ea typeface="Verdana" panose="020B0604030504040204" pitchFamily="34" charset="0"/>
            </a:endParaRPr>
          </a:p>
          <a:p>
            <a:pPr marL="0" indent="0" algn="just">
              <a:buNone/>
            </a:pPr>
            <a:r>
              <a:rPr lang="en-US" sz="1800" dirty="0" smtClean="0">
                <a:latin typeface="Verdana" panose="020B0604030504040204" pitchFamily="34" charset="0"/>
                <a:ea typeface="Verdana" panose="020B0604030504040204" pitchFamily="34" charset="0"/>
              </a:rPr>
              <a:t> There are different types of Discrimination.</a:t>
            </a:r>
          </a:p>
          <a:p>
            <a:pPr algn="just"/>
            <a:r>
              <a:rPr lang="en-US" sz="1800" dirty="0" smtClean="0">
                <a:latin typeface="Verdana" panose="020B0604030504040204" pitchFamily="34" charset="0"/>
                <a:ea typeface="Verdana" panose="020B0604030504040204" pitchFamily="34" charset="0"/>
              </a:rPr>
              <a:t>Health and Nutrition Discrimination</a:t>
            </a:r>
          </a:p>
          <a:p>
            <a:pPr algn="just"/>
            <a:r>
              <a:rPr lang="en-US" sz="1800" dirty="0" smtClean="0">
                <a:latin typeface="Verdana" panose="020B0604030504040204" pitchFamily="34" charset="0"/>
                <a:ea typeface="Verdana" panose="020B0604030504040204" pitchFamily="34" charset="0"/>
              </a:rPr>
              <a:t>Education Based Discrimination</a:t>
            </a:r>
          </a:p>
          <a:p>
            <a:pPr algn="just"/>
            <a:r>
              <a:rPr lang="en-US" sz="1800" dirty="0" smtClean="0">
                <a:latin typeface="Verdana" panose="020B0604030504040204" pitchFamily="34" charset="0"/>
                <a:ea typeface="Verdana" panose="020B0604030504040204" pitchFamily="34" charset="0"/>
              </a:rPr>
              <a:t> Economic Discrimination</a:t>
            </a:r>
          </a:p>
          <a:p>
            <a:pPr algn="just"/>
            <a:r>
              <a:rPr lang="en-US" sz="1800" dirty="0" smtClean="0">
                <a:latin typeface="Verdana" panose="020B0604030504040204" pitchFamily="34" charset="0"/>
                <a:ea typeface="Verdana" panose="020B0604030504040204" pitchFamily="34" charset="0"/>
              </a:rPr>
              <a:t>Internal and Family Discrimination</a:t>
            </a:r>
          </a:p>
          <a:p>
            <a:pPr algn="just"/>
            <a:r>
              <a:rPr lang="en-US" sz="1800" dirty="0">
                <a:latin typeface="Verdana" panose="020B0604030504040204" pitchFamily="34" charset="0"/>
                <a:ea typeface="Verdana" panose="020B0604030504040204" pitchFamily="34" charset="0"/>
              </a:rPr>
              <a:t>Legal and Inheritance </a:t>
            </a:r>
            <a:r>
              <a:rPr lang="en-US" sz="1800" dirty="0" smtClean="0">
                <a:latin typeface="Verdana" panose="020B0604030504040204" pitchFamily="34" charset="0"/>
                <a:ea typeface="Verdana" panose="020B0604030504040204" pitchFamily="34" charset="0"/>
              </a:rPr>
              <a:t>Discrimination</a:t>
            </a:r>
          </a:p>
          <a:p>
            <a:pPr algn="just"/>
            <a:r>
              <a:rPr lang="en-US" sz="1800" dirty="0" smtClean="0">
                <a:latin typeface="Verdana" panose="020B0604030504040204" pitchFamily="34" charset="0"/>
                <a:ea typeface="Verdana" panose="020B0604030504040204" pitchFamily="34" charset="0"/>
              </a:rPr>
              <a:t>Political and Decision-Making Exclusion </a:t>
            </a:r>
          </a:p>
          <a:p>
            <a:pPr algn="just"/>
            <a:r>
              <a:rPr lang="en-US" sz="1800" dirty="0" smtClean="0">
                <a:latin typeface="Verdana" panose="020B0604030504040204" pitchFamily="34" charset="0"/>
                <a:ea typeface="Verdana" panose="020B0604030504040204" pitchFamily="34" charset="0"/>
              </a:rPr>
              <a:t>Social </a:t>
            </a:r>
            <a:r>
              <a:rPr lang="en-US" sz="1800" dirty="0">
                <a:latin typeface="Verdana" panose="020B0604030504040204" pitchFamily="34" charset="0"/>
                <a:ea typeface="Verdana" panose="020B0604030504040204" pitchFamily="34" charset="0"/>
              </a:rPr>
              <a:t>and Cultural </a:t>
            </a:r>
            <a:r>
              <a:rPr lang="en-US" sz="1800" dirty="0" smtClean="0">
                <a:latin typeface="Verdana" panose="020B0604030504040204" pitchFamily="34" charset="0"/>
                <a:ea typeface="Verdana" panose="020B0604030504040204" pitchFamily="34" charset="0"/>
              </a:rPr>
              <a:t>Discrimination</a:t>
            </a:r>
          </a:p>
          <a:p>
            <a:pPr algn="just"/>
            <a:r>
              <a:rPr lang="en-US" sz="1800" dirty="0">
                <a:latin typeface="Verdana" panose="020B0604030504040204" pitchFamily="34" charset="0"/>
                <a:ea typeface="Verdana" panose="020B0604030504040204" pitchFamily="34" charset="0"/>
              </a:rPr>
              <a:t>Violence and </a:t>
            </a:r>
            <a:r>
              <a:rPr lang="en-US" sz="1800" dirty="0" smtClean="0">
                <a:latin typeface="Verdana" panose="020B0604030504040204" pitchFamily="34" charset="0"/>
                <a:ea typeface="Verdana" panose="020B0604030504040204" pitchFamily="34" charset="0"/>
              </a:rPr>
              <a:t>Harassment</a:t>
            </a:r>
          </a:p>
          <a:p>
            <a:pPr algn="just"/>
            <a:r>
              <a:rPr lang="en-US" sz="1800" dirty="0" smtClean="0">
                <a:latin typeface="Verdana" panose="020B0604030504040204" pitchFamily="34" charset="0"/>
                <a:ea typeface="Verdana" panose="020B0604030504040204" pitchFamily="34" charset="0"/>
              </a:rPr>
              <a:t> </a:t>
            </a:r>
            <a:r>
              <a:rPr lang="en-US" sz="1800" dirty="0">
                <a:latin typeface="Verdana" panose="020B0604030504040204" pitchFamily="34" charset="0"/>
                <a:ea typeface="Verdana" panose="020B0604030504040204" pitchFamily="34" charset="0"/>
              </a:rPr>
              <a:t>Discrimination Against Elderly Women</a:t>
            </a:r>
            <a:endParaRPr lang="en-US" sz="1800" dirty="0" smtClean="0">
              <a:latin typeface="Verdana" panose="020B0604030504040204" pitchFamily="34" charset="0"/>
              <a:ea typeface="Verdana" panose="020B0604030504040204" pitchFamily="34" charset="0"/>
            </a:endParaRPr>
          </a:p>
          <a:p>
            <a:endParaRPr lang="en-US" sz="1800" dirty="0" smtClean="0">
              <a:latin typeface="Verdana" panose="020B0604030504040204" pitchFamily="34" charset="0"/>
              <a:ea typeface="Verdana" panose="020B0604030504040204" pitchFamily="34" charset="0"/>
            </a:endParaRPr>
          </a:p>
          <a:p>
            <a:endParaRPr lang="en-US" sz="1800" dirty="0">
              <a:latin typeface="Verdana" panose="020B0604030504040204" pitchFamily="34" charset="0"/>
              <a:ea typeface="Verdana" panose="020B0604030504040204" pitchFamily="34" charset="0"/>
            </a:endParaRPr>
          </a:p>
        </p:txBody>
      </p:sp>
      <p:sp>
        <p:nvSpPr>
          <p:cNvPr id="4" name="Rectangle 3"/>
          <p:cNvSpPr/>
          <p:nvPr/>
        </p:nvSpPr>
        <p:spPr>
          <a:xfrm>
            <a:off x="0" y="6590923"/>
            <a:ext cx="9144000" cy="2670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7469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546195"/>
            <a:ext cx="7886700" cy="1325563"/>
          </a:xfrm>
        </p:spPr>
        <p:txBody>
          <a:bodyPr>
            <a:noAutofit/>
          </a:bodyPr>
          <a:lstStyle/>
          <a:p>
            <a:r>
              <a:rPr lang="en-US" sz="3600" b="1" dirty="0">
                <a:solidFill>
                  <a:srgbClr val="C00000"/>
                </a:solidFill>
                <a:latin typeface="Verdana" panose="020B0604030504040204" pitchFamily="34" charset="0"/>
                <a:ea typeface="Verdana" panose="020B0604030504040204" pitchFamily="34" charset="0"/>
              </a:rPr>
              <a:t>Reason Behind Discriminatory </a:t>
            </a:r>
            <a:r>
              <a:rPr lang="en-US" sz="3600" b="1" dirty="0" smtClean="0">
                <a:solidFill>
                  <a:srgbClr val="C00000"/>
                </a:solidFill>
                <a:latin typeface="Verdana" panose="020B0604030504040204" pitchFamily="34" charset="0"/>
                <a:ea typeface="Verdana" panose="020B0604030504040204" pitchFamily="34" charset="0"/>
              </a:rPr>
              <a:t>Behavior</a:t>
            </a:r>
            <a:endParaRPr lang="en-US" sz="3600"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484709" y="1871758"/>
            <a:ext cx="8034601" cy="4619303"/>
          </a:xfrm>
        </p:spPr>
        <p:txBody>
          <a:bodyPr>
            <a:normAutofit/>
          </a:bodyPr>
          <a:lstStyle/>
          <a:p>
            <a:pPr algn="just"/>
            <a:r>
              <a:rPr lang="en-US" sz="1800" dirty="0" smtClean="0">
                <a:latin typeface="Verdana" panose="020B0604030504040204" pitchFamily="34" charset="0"/>
                <a:ea typeface="Verdana" panose="020B0604030504040204" pitchFamily="34" charset="0"/>
              </a:rPr>
              <a:t>Male-dominated </a:t>
            </a:r>
            <a:r>
              <a:rPr lang="en-US" sz="1800" dirty="0">
                <a:latin typeface="Verdana" panose="020B0604030504040204" pitchFamily="34" charset="0"/>
                <a:ea typeface="Verdana" panose="020B0604030504040204" pitchFamily="34" charset="0"/>
              </a:rPr>
              <a:t>social </a:t>
            </a:r>
            <a:r>
              <a:rPr lang="en-US" sz="1800" dirty="0" smtClean="0">
                <a:latin typeface="Verdana" panose="020B0604030504040204" pitchFamily="34" charset="0"/>
                <a:ea typeface="Verdana" panose="020B0604030504040204" pitchFamily="34" charset="0"/>
              </a:rPr>
              <a:t>system</a:t>
            </a:r>
          </a:p>
          <a:p>
            <a:pPr algn="just"/>
            <a:r>
              <a:rPr lang="en-US" sz="1800" dirty="0">
                <a:latin typeface="Verdana" panose="020B0604030504040204" pitchFamily="34" charset="0"/>
                <a:ea typeface="Verdana" panose="020B0604030504040204" pitchFamily="34" charset="0"/>
              </a:rPr>
              <a:t>Conservative </a:t>
            </a:r>
            <a:r>
              <a:rPr lang="en-US" sz="1800" dirty="0" smtClean="0">
                <a:latin typeface="Verdana" panose="020B0604030504040204" pitchFamily="34" charset="0"/>
                <a:ea typeface="Verdana" panose="020B0604030504040204" pitchFamily="34" charset="0"/>
              </a:rPr>
              <a:t>Mindset</a:t>
            </a:r>
          </a:p>
          <a:p>
            <a:pPr algn="just"/>
            <a:r>
              <a:rPr lang="en-US" sz="1800" dirty="0" smtClean="0">
                <a:latin typeface="Verdana" panose="020B0604030504040204" pitchFamily="34" charset="0"/>
                <a:ea typeface="Verdana" panose="020B0604030504040204" pitchFamily="34" charset="0"/>
              </a:rPr>
              <a:t>Tribal </a:t>
            </a:r>
            <a:r>
              <a:rPr lang="en-US" sz="1800" dirty="0">
                <a:latin typeface="Verdana" panose="020B0604030504040204" pitchFamily="34" charset="0"/>
                <a:ea typeface="Verdana" panose="020B0604030504040204" pitchFamily="34" charset="0"/>
              </a:rPr>
              <a:t>and Traditional Customs </a:t>
            </a: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Lack </a:t>
            </a:r>
            <a:r>
              <a:rPr lang="en-US" sz="1800" dirty="0">
                <a:latin typeface="Verdana" panose="020B0604030504040204" pitchFamily="34" charset="0"/>
                <a:ea typeface="Verdana" panose="020B0604030504040204" pitchFamily="34" charset="0"/>
              </a:rPr>
              <a:t>of Education and </a:t>
            </a:r>
            <a:r>
              <a:rPr lang="en-US" sz="1800" dirty="0" smtClean="0">
                <a:latin typeface="Verdana" panose="020B0604030504040204" pitchFamily="34" charset="0"/>
                <a:ea typeface="Verdana" panose="020B0604030504040204" pitchFamily="34" charset="0"/>
              </a:rPr>
              <a:t>Awareness</a:t>
            </a:r>
          </a:p>
          <a:p>
            <a:pPr algn="just"/>
            <a:r>
              <a:rPr lang="en-US" sz="1800" dirty="0">
                <a:latin typeface="Verdana" panose="020B0604030504040204" pitchFamily="34" charset="0"/>
                <a:ea typeface="Verdana" panose="020B0604030504040204" pitchFamily="34" charset="0"/>
              </a:rPr>
              <a:t>Weak Law </a:t>
            </a:r>
            <a:r>
              <a:rPr lang="en-US" sz="1800" dirty="0" smtClean="0">
                <a:latin typeface="Verdana" panose="020B0604030504040204" pitchFamily="34" charset="0"/>
                <a:ea typeface="Verdana" panose="020B0604030504040204" pitchFamily="34" charset="0"/>
              </a:rPr>
              <a:t>Enforcement</a:t>
            </a:r>
          </a:p>
          <a:p>
            <a:pPr algn="just"/>
            <a:r>
              <a:rPr lang="en-US" sz="1800" dirty="0" smtClean="0">
                <a:latin typeface="Verdana" panose="020B0604030504040204" pitchFamily="34" charset="0"/>
                <a:ea typeface="Verdana" panose="020B0604030504040204" pitchFamily="34" charset="0"/>
              </a:rPr>
              <a:t>Economic </a:t>
            </a:r>
            <a:r>
              <a:rPr lang="en-US" sz="1800" dirty="0">
                <a:latin typeface="Verdana" panose="020B0604030504040204" pitchFamily="34" charset="0"/>
                <a:ea typeface="Verdana" panose="020B0604030504040204" pitchFamily="34" charset="0"/>
              </a:rPr>
              <a:t>Dependency </a:t>
            </a:r>
            <a:endParaRPr lang="en-US" sz="1800" dirty="0" smtClean="0">
              <a:latin typeface="Verdana" panose="020B0604030504040204" pitchFamily="34" charset="0"/>
              <a:ea typeface="Verdana" panose="020B0604030504040204" pitchFamily="34" charset="0"/>
            </a:endParaRPr>
          </a:p>
          <a:p>
            <a:pPr algn="just"/>
            <a:r>
              <a:rPr lang="en-US" sz="1800" dirty="0">
                <a:latin typeface="Verdana" panose="020B0604030504040204" pitchFamily="34" charset="0"/>
                <a:ea typeface="Verdana" panose="020B0604030504040204" pitchFamily="34" charset="0"/>
              </a:rPr>
              <a:t>Cultural Beliefs and Misinterpretation of Religion </a:t>
            </a:r>
            <a:endParaRPr lang="en-US" sz="1800" dirty="0" smtClean="0">
              <a:latin typeface="Verdana" panose="020B0604030504040204" pitchFamily="34" charset="0"/>
              <a:ea typeface="Verdana" panose="020B0604030504040204" pitchFamily="34" charset="0"/>
            </a:endParaRPr>
          </a:p>
          <a:p>
            <a:pPr algn="just"/>
            <a:r>
              <a:rPr lang="en-US" sz="1800" dirty="0">
                <a:latin typeface="Verdana" panose="020B0604030504040204" pitchFamily="34" charset="0"/>
                <a:ea typeface="Verdana" panose="020B0604030504040204" pitchFamily="34" charset="0"/>
              </a:rPr>
              <a:t>Absence of Supportive Policies </a:t>
            </a:r>
          </a:p>
          <a:p>
            <a:pPr algn="just"/>
            <a:r>
              <a:rPr lang="en-US" sz="1800" dirty="0" smtClean="0">
                <a:latin typeface="Verdana" panose="020B0604030504040204" pitchFamily="34" charset="0"/>
                <a:ea typeface="Verdana" panose="020B0604030504040204" pitchFamily="34" charset="0"/>
              </a:rPr>
              <a:t>Security </a:t>
            </a:r>
            <a:r>
              <a:rPr lang="en-US" sz="1800" dirty="0">
                <a:latin typeface="Verdana" panose="020B0604030504040204" pitchFamily="34" charset="0"/>
                <a:ea typeface="Verdana" panose="020B0604030504040204" pitchFamily="34" charset="0"/>
              </a:rPr>
              <a:t>Issues regarding girls safety</a:t>
            </a:r>
          </a:p>
          <a:p>
            <a:endParaRPr lang="en-US" sz="1800" dirty="0">
              <a:latin typeface="Verdana" panose="020B0604030504040204" pitchFamily="34" charset="0"/>
              <a:ea typeface="Verdana" panose="020B0604030504040204" pitchFamily="34" charset="0"/>
            </a:endParaRPr>
          </a:p>
        </p:txBody>
      </p:sp>
      <p:sp>
        <p:nvSpPr>
          <p:cNvPr id="4" name="Rectangle 3"/>
          <p:cNvSpPr/>
          <p:nvPr/>
        </p:nvSpPr>
        <p:spPr>
          <a:xfrm>
            <a:off x="0" y="6590923"/>
            <a:ext cx="9144000" cy="2670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2109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46" y="452719"/>
            <a:ext cx="7299244" cy="766482"/>
          </a:xfrm>
        </p:spPr>
        <p:txBody>
          <a:bodyPr>
            <a:noAutofit/>
          </a:bodyPr>
          <a:lstStyle/>
          <a:p>
            <a:r>
              <a:rPr lang="en-US" sz="3600" b="1" dirty="0" smtClean="0">
                <a:solidFill>
                  <a:srgbClr val="C00000"/>
                </a:solidFill>
                <a:latin typeface="Verdana" panose="020B0604030504040204" pitchFamily="34" charset="0"/>
                <a:ea typeface="Verdana" panose="020B0604030504040204" pitchFamily="34" charset="0"/>
              </a:rPr>
              <a:t> </a:t>
            </a:r>
            <a:r>
              <a:rPr lang="en-US" sz="3600" b="1" dirty="0">
                <a:solidFill>
                  <a:srgbClr val="C00000"/>
                </a:solidFill>
                <a:latin typeface="Verdana" panose="020B0604030504040204" pitchFamily="34" charset="0"/>
                <a:ea typeface="Verdana" panose="020B0604030504040204" pitchFamily="34" charset="0"/>
              </a:rPr>
              <a:t>Findings </a:t>
            </a:r>
            <a:r>
              <a:rPr lang="en-US" sz="3600" b="1" dirty="0" smtClean="0">
                <a:solidFill>
                  <a:srgbClr val="C00000"/>
                </a:solidFill>
                <a:latin typeface="Verdana" panose="020B0604030504040204" pitchFamily="34" charset="0"/>
                <a:ea typeface="Verdana" panose="020B0604030504040204" pitchFamily="34" charset="0"/>
              </a:rPr>
              <a:t>of the Study</a:t>
            </a:r>
            <a:r>
              <a:rPr lang="en-US" sz="3600" b="1" dirty="0" smtClean="0">
                <a:solidFill>
                  <a:srgbClr val="C00000"/>
                </a:solidFill>
                <a:latin typeface="Verdana" panose="020B0604030504040204" pitchFamily="34" charset="0"/>
                <a:ea typeface="Verdana" panose="020B0604030504040204" pitchFamily="34" charset="0"/>
              </a:rPr>
              <a:t>:</a:t>
            </a:r>
            <a:endParaRPr lang="en-US" sz="3600" b="1"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240846" y="1271751"/>
            <a:ext cx="7978244" cy="4818994"/>
          </a:xfrm>
        </p:spPr>
        <p:txBody>
          <a:bodyPr>
            <a:noAutofit/>
          </a:bodyPr>
          <a:lstStyle/>
          <a:p>
            <a:pPr marL="0" indent="0" algn="just">
              <a:buNone/>
            </a:pPr>
            <a:r>
              <a:rPr lang="en-US" sz="1800" dirty="0">
                <a:latin typeface="Verdana" panose="020B0604030504040204" pitchFamily="34" charset="0"/>
                <a:ea typeface="Verdana" panose="020B0604030504040204" pitchFamily="34" charset="0"/>
              </a:rPr>
              <a:t>The analysis </a:t>
            </a:r>
            <a:r>
              <a:rPr lang="en-US" sz="1800" dirty="0" smtClean="0">
                <a:latin typeface="Verdana" panose="020B0604030504040204" pitchFamily="34" charset="0"/>
                <a:ea typeface="Verdana" panose="020B0604030504040204" pitchFamily="34" charset="0"/>
              </a:rPr>
              <a:t>revealed that </a:t>
            </a:r>
            <a:r>
              <a:rPr lang="en-US" sz="1800" dirty="0">
                <a:latin typeface="Verdana" panose="020B0604030504040204" pitchFamily="34" charset="0"/>
                <a:ea typeface="Verdana" panose="020B0604030504040204" pitchFamily="34" charset="0"/>
              </a:rPr>
              <a:t>reflect the intersection of gender and age discrimination in the lives of elderly women in Quetta, </a:t>
            </a:r>
            <a:r>
              <a:rPr lang="en-US" sz="1800" dirty="0" err="1">
                <a:latin typeface="Verdana" panose="020B0604030504040204" pitchFamily="34" charset="0"/>
                <a:ea typeface="Verdana" panose="020B0604030504040204" pitchFamily="34" charset="0"/>
              </a:rPr>
              <a:t>Balochistan</a:t>
            </a:r>
            <a:r>
              <a:rPr lang="en-US" sz="1800" dirty="0">
                <a:latin typeface="Verdana" panose="020B0604030504040204" pitchFamily="34" charset="0"/>
                <a:ea typeface="Verdana" panose="020B0604030504040204" pitchFamily="34" charset="0"/>
              </a:rPr>
              <a:t>. </a:t>
            </a:r>
            <a:endParaRPr lang="en-US" sz="1800" dirty="0" smtClean="0">
              <a:latin typeface="Verdana" panose="020B0604030504040204" pitchFamily="34" charset="0"/>
              <a:ea typeface="Verdana" panose="020B0604030504040204" pitchFamily="34" charset="0"/>
            </a:endParaRPr>
          </a:p>
          <a:p>
            <a:pPr marL="342900" indent="-342900" algn="just">
              <a:buAutoNum type="arabicPeriod"/>
            </a:pPr>
            <a:r>
              <a:rPr lang="en-US" sz="1800" b="1" dirty="0" smtClean="0">
                <a:latin typeface="Verdana" panose="020B0604030504040204" pitchFamily="34" charset="0"/>
                <a:ea typeface="Verdana" panose="020B0604030504040204" pitchFamily="34" charset="0"/>
              </a:rPr>
              <a:t>Economic Dependency</a:t>
            </a:r>
            <a:r>
              <a:rPr lang="en-US" sz="1800" b="1" dirty="0">
                <a:latin typeface="Verdana" panose="020B0604030504040204" pitchFamily="34" charset="0"/>
                <a:ea typeface="Verdana" panose="020B0604030504040204" pitchFamily="34" charset="0"/>
              </a:rPr>
              <a:t>: </a:t>
            </a:r>
            <a:r>
              <a:rPr lang="en-US" sz="1800" dirty="0">
                <a:latin typeface="Verdana" panose="020B0604030504040204" pitchFamily="34" charset="0"/>
                <a:ea typeface="Verdana" panose="020B0604030504040204" pitchFamily="34" charset="0"/>
              </a:rPr>
              <a:t>Most participants reported economic insecurity in old age, largely due to lifelong exclusion from formal employment and limited access to pensions or social protection. Widows and women without male family support were particularly vulnerable. Despite the existence of welfare schemes, awareness and accessibility were found to be minimal, creating continued financial dependency on sons or relatives.</a:t>
            </a:r>
          </a:p>
          <a:p>
            <a:pPr marL="342900" indent="-342900" algn="just">
              <a:buAutoNum type="arabicPeriod"/>
            </a:pPr>
            <a:r>
              <a:rPr lang="en-US" sz="1800" b="1" dirty="0" smtClean="0">
                <a:latin typeface="Verdana" panose="020B0604030504040204" pitchFamily="34" charset="0"/>
                <a:ea typeface="Verdana" panose="020B0604030504040204" pitchFamily="34" charset="0"/>
              </a:rPr>
              <a:t>2</a:t>
            </a:r>
            <a:r>
              <a:rPr lang="en-US" sz="1800" b="1" dirty="0">
                <a:latin typeface="Verdana" panose="020B0604030504040204" pitchFamily="34" charset="0"/>
                <a:ea typeface="Verdana" panose="020B0604030504040204" pitchFamily="34" charset="0"/>
              </a:rPr>
              <a:t>. Social </a:t>
            </a:r>
            <a:r>
              <a:rPr lang="en-US" sz="1800" b="1" dirty="0" smtClean="0">
                <a:latin typeface="Verdana" panose="020B0604030504040204" pitchFamily="34" charset="0"/>
                <a:ea typeface="Verdana" panose="020B0604030504040204" pitchFamily="34" charset="0"/>
              </a:rPr>
              <a:t>Invisibility: </a:t>
            </a:r>
            <a:r>
              <a:rPr lang="en-US" sz="1800" dirty="0">
                <a:latin typeface="Verdana" panose="020B0604030504040204" pitchFamily="34" charset="0"/>
                <a:ea typeface="Verdana" panose="020B0604030504040204" pitchFamily="34" charset="0"/>
              </a:rPr>
              <a:t>Elderly women described a sense of social invisibility, where their voices, needs, and contributions were undervalued within family and community structures. Many reported being excluded from decision-making in households and marginalized in social gatherings. The double burden of being both “women” and “old” rendered them less visible and less respected compared to elderly men, who continued to exercise authority in families.</a:t>
            </a:r>
          </a:p>
        </p:txBody>
      </p:sp>
      <p:sp>
        <p:nvSpPr>
          <p:cNvPr id="4" name="Rectangle 3"/>
          <p:cNvSpPr/>
          <p:nvPr/>
        </p:nvSpPr>
        <p:spPr>
          <a:xfrm>
            <a:off x="0" y="6590923"/>
            <a:ext cx="9144000" cy="2670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49887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966" y="898634"/>
            <a:ext cx="7830206" cy="5176345"/>
          </a:xfrm>
        </p:spPr>
        <p:txBody>
          <a:bodyPr>
            <a:noAutofit/>
          </a:bodyPr>
          <a:lstStyle/>
          <a:p>
            <a:pPr marL="0" indent="0" algn="just">
              <a:buNone/>
            </a:pPr>
            <a:r>
              <a:rPr lang="en-US" sz="1800" b="1" dirty="0">
                <a:latin typeface="Verdana" panose="020B0604030504040204" pitchFamily="34" charset="0"/>
                <a:ea typeface="Verdana" panose="020B0604030504040204" pitchFamily="34" charset="0"/>
              </a:rPr>
              <a:t>3. Health Vulnerabilities and Limited Access to Services: </a:t>
            </a:r>
            <a:r>
              <a:rPr lang="en-US" sz="1800" dirty="0">
                <a:latin typeface="Verdana" panose="020B0604030504040204" pitchFamily="34" charset="0"/>
                <a:ea typeface="Verdana" panose="020B0604030504040204" pitchFamily="34" charset="0"/>
              </a:rPr>
              <a:t>Participants highlighted severe challenges in accessing healthcare, including mobility restrictions, financial barriers, and inadequate geriatric services in public hospitals. Age-related illnesses were often trivialized by family members and health practitioners. Moreover, cultural norms discouraged women from traveling alone to health facilities, further restricting access.</a:t>
            </a:r>
            <a:endParaRPr lang="en-US" sz="1800" b="1" dirty="0" smtClean="0">
              <a:latin typeface="Verdana" panose="020B0604030504040204" pitchFamily="34" charset="0"/>
              <a:ea typeface="Verdana" panose="020B0604030504040204" pitchFamily="34" charset="0"/>
            </a:endParaRPr>
          </a:p>
          <a:p>
            <a:pPr marL="0" indent="0" algn="just">
              <a:buNone/>
            </a:pPr>
            <a:r>
              <a:rPr lang="en-US" sz="1800" b="1" dirty="0">
                <a:latin typeface="Verdana" panose="020B0604030504040204" pitchFamily="34" charset="0"/>
                <a:ea typeface="Verdana" panose="020B0604030504040204" pitchFamily="34" charset="0"/>
              </a:rPr>
              <a:t>4. Cultural Norms and Intersectional Discrimination: </a:t>
            </a:r>
            <a:r>
              <a:rPr lang="en-US" sz="1800" dirty="0">
                <a:latin typeface="Verdana" panose="020B0604030504040204" pitchFamily="34" charset="0"/>
                <a:ea typeface="Verdana" panose="020B0604030504040204" pitchFamily="34" charset="0"/>
              </a:rPr>
              <a:t>Cultural expectations of women as lifelong caregivers intensified discrimination in old age. Elderly women were often expected to continue domestic responsibilities despite declining health. Intersectional inequalities were particularly pronounced for uneducated, widowed, and rural-origin women, who faced compounded disadvantages.</a:t>
            </a:r>
            <a:endParaRPr lang="en-US" sz="1800" b="1" dirty="0" smtClean="0">
              <a:latin typeface="Verdana" panose="020B0604030504040204" pitchFamily="34" charset="0"/>
              <a:ea typeface="Verdana" panose="020B0604030504040204" pitchFamily="34" charset="0"/>
            </a:endParaRPr>
          </a:p>
          <a:p>
            <a:pPr marL="0" indent="0" algn="just">
              <a:buNone/>
            </a:pPr>
            <a:r>
              <a:rPr lang="en-US" sz="1800" b="1" dirty="0">
                <a:latin typeface="Verdana" panose="020B0604030504040204" pitchFamily="34" charset="0"/>
                <a:ea typeface="Verdana" panose="020B0604030504040204" pitchFamily="34" charset="0"/>
              </a:rPr>
              <a:t>5. Policy-Practice Gaps: </a:t>
            </a:r>
            <a:r>
              <a:rPr lang="en-US" sz="1800" dirty="0">
                <a:latin typeface="Verdana" panose="020B0604030504040204" pitchFamily="34" charset="0"/>
                <a:ea typeface="Verdana" panose="020B0604030504040204" pitchFamily="34" charset="0"/>
              </a:rPr>
              <a:t>Although policies such as the </a:t>
            </a:r>
            <a:r>
              <a:rPr lang="en-US" sz="1800" dirty="0" err="1">
                <a:latin typeface="Verdana" panose="020B0604030504040204" pitchFamily="34" charset="0"/>
                <a:ea typeface="Verdana" panose="020B0604030504040204" pitchFamily="34" charset="0"/>
              </a:rPr>
              <a:t>Balochistan</a:t>
            </a:r>
            <a:r>
              <a:rPr lang="en-US" sz="1800" dirty="0">
                <a:latin typeface="Verdana" panose="020B0604030504040204" pitchFamily="34" charset="0"/>
                <a:ea typeface="Verdana" panose="020B0604030504040204" pitchFamily="34" charset="0"/>
              </a:rPr>
              <a:t> Senior Citizens Act (2017) and the Gender Equality and Women’s Empowerment Policy (2020–2024) exist, participants and stakeholders confirmed that implementation remains weak. The absence of monitoring mechanisms and insufficient awareness campaigns prevent elderly women from benefiting from available protections.</a:t>
            </a:r>
          </a:p>
        </p:txBody>
      </p:sp>
      <p:sp>
        <p:nvSpPr>
          <p:cNvPr id="4" name="Rectangle 3"/>
          <p:cNvSpPr/>
          <p:nvPr/>
        </p:nvSpPr>
        <p:spPr>
          <a:xfrm>
            <a:off x="0" y="6590923"/>
            <a:ext cx="9144000" cy="26707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30735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5411123" cy="1075831"/>
          </a:xfrm>
        </p:spPr>
        <p:txBody>
          <a:bodyPr/>
          <a:lstStyle/>
          <a:p>
            <a:r>
              <a:rPr lang="en-US" sz="3600" b="1" dirty="0">
                <a:solidFill>
                  <a:srgbClr val="C00000"/>
                </a:solidFill>
                <a:latin typeface="Verdana" panose="020B0604030504040204" pitchFamily="34" charset="0"/>
                <a:ea typeface="Verdana" panose="020B0604030504040204" pitchFamily="34" charset="0"/>
              </a:rPr>
              <a:t>Recommendations:</a:t>
            </a:r>
            <a:endParaRPr lang="en-US" sz="3600" dirty="0">
              <a:solidFill>
                <a:srgbClr val="C00000"/>
              </a:solidFill>
              <a:latin typeface="Verdana" panose="020B0604030504040204" pitchFamily="34" charset="0"/>
              <a:ea typeface="Verdana" panose="020B0604030504040204" pitchFamily="34" charset="0"/>
            </a:endParaRPr>
          </a:p>
        </p:txBody>
      </p:sp>
      <p:sp>
        <p:nvSpPr>
          <p:cNvPr id="3" name="Content Placeholder 2"/>
          <p:cNvSpPr>
            <a:spLocks noGrp="1"/>
          </p:cNvSpPr>
          <p:nvPr>
            <p:ph idx="1"/>
          </p:nvPr>
        </p:nvSpPr>
        <p:spPr>
          <a:xfrm>
            <a:off x="395785" y="1342031"/>
            <a:ext cx="7892955" cy="4906376"/>
          </a:xfrm>
        </p:spPr>
        <p:txBody>
          <a:bodyPr>
            <a:normAutofit fontScale="92500" lnSpcReduction="10000"/>
          </a:bodyPr>
          <a:lstStyle/>
          <a:p>
            <a:pPr marL="0" indent="0" algn="just">
              <a:buNone/>
            </a:pPr>
            <a:r>
              <a:rPr lang="en-US" sz="1800" b="1" dirty="0" smtClean="0">
                <a:latin typeface="Verdana" panose="020B0604030504040204" pitchFamily="34" charset="0"/>
                <a:ea typeface="Verdana" panose="020B0604030504040204" pitchFamily="34" charset="0"/>
              </a:rPr>
              <a:t>1. Policy-Level Interventions:</a:t>
            </a: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Strengthen Implementation of Existing </a:t>
            </a:r>
            <a:r>
              <a:rPr lang="en-US" sz="1800" dirty="0" smtClean="0">
                <a:latin typeface="Verdana" panose="020B0604030504040204" pitchFamily="34" charset="0"/>
                <a:ea typeface="Verdana" panose="020B0604030504040204" pitchFamily="34" charset="0"/>
              </a:rPr>
              <a:t>Laws </a:t>
            </a: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Introduce Social Protection </a:t>
            </a:r>
            <a:r>
              <a:rPr lang="en-US" sz="1800" dirty="0" smtClean="0">
                <a:latin typeface="Verdana" panose="020B0604030504040204" pitchFamily="34" charset="0"/>
                <a:ea typeface="Verdana" panose="020B0604030504040204" pitchFamily="34" charset="0"/>
              </a:rPr>
              <a:t>Schemes</a:t>
            </a: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Mainstream Ageing in National Gender </a:t>
            </a:r>
            <a:r>
              <a:rPr lang="en-US" sz="1800" dirty="0" smtClean="0">
                <a:latin typeface="Verdana" panose="020B0604030504040204" pitchFamily="34" charset="0"/>
                <a:ea typeface="Verdana" panose="020B0604030504040204" pitchFamily="34" charset="0"/>
              </a:rPr>
              <a:t>Policy </a:t>
            </a:r>
            <a:endParaRPr lang="en-US" sz="1800" dirty="0" smtClean="0">
              <a:latin typeface="Verdana" panose="020B0604030504040204" pitchFamily="34" charset="0"/>
              <a:ea typeface="Verdana" panose="020B0604030504040204" pitchFamily="34" charset="0"/>
            </a:endParaRPr>
          </a:p>
          <a:p>
            <a:pPr marL="0" indent="0" algn="just">
              <a:buNone/>
            </a:pPr>
            <a:r>
              <a:rPr lang="en-US" sz="1800" b="1" dirty="0" smtClean="0">
                <a:latin typeface="Verdana" panose="020B0604030504040204" pitchFamily="34" charset="0"/>
                <a:ea typeface="Verdana" panose="020B0604030504040204" pitchFamily="34" charset="0"/>
              </a:rPr>
              <a:t>2. Institutional and Service Delivery Measures:</a:t>
            </a: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Age- </a:t>
            </a:r>
            <a:r>
              <a:rPr lang="en-US" sz="1800" dirty="0">
                <a:latin typeface="Verdana" panose="020B0604030504040204" pitchFamily="34" charset="0"/>
                <a:ea typeface="Verdana" panose="020B0604030504040204" pitchFamily="34" charset="0"/>
              </a:rPr>
              <a:t>and Gender-Sensitive </a:t>
            </a:r>
            <a:r>
              <a:rPr lang="en-US" sz="1800" dirty="0" smtClean="0">
                <a:latin typeface="Verdana" panose="020B0604030504040204" pitchFamily="34" charset="0"/>
                <a:ea typeface="Verdana" panose="020B0604030504040204" pitchFamily="34" charset="0"/>
              </a:rPr>
              <a:t>Healthcare</a:t>
            </a:r>
            <a:endParaRPr lang="en-US" sz="1800" dirty="0">
              <a:latin typeface="Verdana" panose="020B0604030504040204" pitchFamily="34" charset="0"/>
              <a:ea typeface="Verdana" panose="020B0604030504040204" pitchFamily="34" charset="0"/>
            </a:endParaRPr>
          </a:p>
          <a:p>
            <a:r>
              <a:rPr lang="en-US" sz="1800" dirty="0">
                <a:latin typeface="Verdana" panose="020B0604030504040204" pitchFamily="34" charset="0"/>
                <a:ea typeface="Verdana" panose="020B0604030504040204" pitchFamily="34" charset="0"/>
              </a:rPr>
              <a:t>Awareness and Accessibility </a:t>
            </a:r>
            <a:r>
              <a:rPr lang="en-US" sz="1800" dirty="0" smtClean="0">
                <a:latin typeface="Verdana" panose="020B0604030504040204" pitchFamily="34" charset="0"/>
                <a:ea typeface="Verdana" panose="020B0604030504040204" pitchFamily="34" charset="0"/>
              </a:rPr>
              <a:t>Programs</a:t>
            </a:r>
            <a:endParaRPr lang="en-US" sz="1800" dirty="0" smtClean="0">
              <a:latin typeface="Verdana" panose="020B0604030504040204" pitchFamily="34" charset="0"/>
              <a:ea typeface="Verdana" panose="020B0604030504040204" pitchFamily="34" charset="0"/>
            </a:endParaRPr>
          </a:p>
          <a:p>
            <a:pPr marL="0" indent="0" algn="just">
              <a:buNone/>
            </a:pPr>
            <a:r>
              <a:rPr lang="en-US" sz="1800" b="1" dirty="0">
                <a:latin typeface="Verdana" panose="020B0604030504040204" pitchFamily="34" charset="0"/>
                <a:ea typeface="Verdana" panose="020B0604030504040204" pitchFamily="34" charset="0"/>
              </a:rPr>
              <a:t>3. Community and Family-Level Strategies:</a:t>
            </a:r>
            <a:endParaRPr lang="en-US" sz="1800" dirty="0">
              <a:latin typeface="Verdana" panose="020B0604030504040204" pitchFamily="34" charset="0"/>
              <a:ea typeface="Verdana" panose="020B0604030504040204" pitchFamily="34" charset="0"/>
            </a:endParaRPr>
          </a:p>
          <a:p>
            <a:pPr algn="just"/>
            <a:r>
              <a:rPr lang="en-US" sz="1800" dirty="0">
                <a:latin typeface="Verdana" panose="020B0604030504040204" pitchFamily="34" charset="0"/>
                <a:ea typeface="Verdana" panose="020B0604030504040204" pitchFamily="34" charset="0"/>
              </a:rPr>
              <a:t>Promote Social </a:t>
            </a:r>
            <a:r>
              <a:rPr lang="en-US" sz="1800" dirty="0" smtClean="0">
                <a:latin typeface="Verdana" panose="020B0604030504040204" pitchFamily="34" charset="0"/>
                <a:ea typeface="Verdana" panose="020B0604030504040204" pitchFamily="34" charset="0"/>
              </a:rPr>
              <a:t>Inclusion</a:t>
            </a:r>
            <a:endParaRPr lang="en-US" sz="1800" dirty="0" smtClean="0">
              <a:latin typeface="Verdana" panose="020B0604030504040204" pitchFamily="34" charset="0"/>
              <a:ea typeface="Verdana" panose="020B0604030504040204" pitchFamily="34" charset="0"/>
            </a:endParaRPr>
          </a:p>
          <a:p>
            <a:pPr algn="just"/>
            <a:r>
              <a:rPr lang="en-US" sz="1800" dirty="0">
                <a:latin typeface="Verdana" panose="020B0604030504040204" pitchFamily="34" charset="0"/>
                <a:ea typeface="Verdana" panose="020B0604030504040204" pitchFamily="34" charset="0"/>
              </a:rPr>
              <a:t>Support Networks for Elderly </a:t>
            </a:r>
            <a:r>
              <a:rPr lang="en-US" sz="1800" dirty="0" smtClean="0">
                <a:latin typeface="Verdana" panose="020B0604030504040204" pitchFamily="34" charset="0"/>
                <a:ea typeface="Verdana" panose="020B0604030504040204" pitchFamily="34" charset="0"/>
              </a:rPr>
              <a:t>Women</a:t>
            </a:r>
          </a:p>
          <a:p>
            <a:pPr marL="0" indent="0" algn="just">
              <a:buNone/>
            </a:pPr>
            <a:r>
              <a:rPr lang="en-US" sz="1800" b="1" dirty="0" smtClean="0">
                <a:latin typeface="Verdana" panose="020B0604030504040204" pitchFamily="34" charset="0"/>
                <a:ea typeface="Verdana" panose="020B0604030504040204" pitchFamily="34" charset="0"/>
              </a:rPr>
              <a:t>4. Research and Academic Contributions:</a:t>
            </a:r>
            <a:endParaRPr lang="en-US" sz="1800" dirty="0" smtClean="0">
              <a:latin typeface="Verdana" panose="020B0604030504040204" pitchFamily="34" charset="0"/>
              <a:ea typeface="Verdana" panose="020B0604030504040204" pitchFamily="34" charset="0"/>
            </a:endParaRPr>
          </a:p>
          <a:p>
            <a:pPr algn="just"/>
            <a:r>
              <a:rPr lang="en-US" sz="1800" dirty="0" smtClean="0">
                <a:latin typeface="Verdana" panose="020B0604030504040204" pitchFamily="34" charset="0"/>
                <a:ea typeface="Verdana" panose="020B0604030504040204" pitchFamily="34" charset="0"/>
              </a:rPr>
              <a:t>Expand Evidence Base: Future studies should examine the diverse experiences of elderly women across different provinces of Pakistan for comparative insights.</a:t>
            </a:r>
          </a:p>
          <a:p>
            <a:pPr algn="just"/>
            <a:r>
              <a:rPr lang="en-US" sz="1800" dirty="0" smtClean="0">
                <a:latin typeface="Verdana" panose="020B0604030504040204" pitchFamily="34" charset="0"/>
                <a:ea typeface="Verdana" panose="020B0604030504040204" pitchFamily="34" charset="0"/>
              </a:rPr>
              <a:t>Policy-Oriented Research: Academic institutions should collaborate with government bodies to translate research findings into concrete policy actions.</a:t>
            </a:r>
          </a:p>
          <a:p>
            <a:pPr algn="just"/>
            <a:endParaRPr lang="en-US" sz="1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827667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64025" y="732429"/>
            <a:ext cx="7749810" cy="5468204"/>
          </a:xfrm>
        </p:spPr>
        <p:txBody>
          <a:bodyPr>
            <a:normAutofit/>
          </a:bodyPr>
          <a:lstStyle/>
          <a:p>
            <a:pPr marL="0" indent="0">
              <a:buNone/>
            </a:pPr>
            <a:r>
              <a:rPr lang="en-US" sz="1800" b="1" dirty="0" smtClean="0">
                <a:latin typeface="Verdana" panose="020B0604030504040204" pitchFamily="34" charset="0"/>
                <a:ea typeface="Verdana" panose="020B0604030504040204" pitchFamily="34" charset="0"/>
              </a:rPr>
              <a:t>5</a:t>
            </a:r>
            <a:r>
              <a:rPr lang="en-US" sz="1800" b="1" dirty="0" smtClean="0">
                <a:latin typeface="Verdana" panose="020B0604030504040204" pitchFamily="34" charset="0"/>
                <a:ea typeface="Verdana" panose="020B0604030504040204" pitchFamily="34" charset="0"/>
              </a:rPr>
              <a:t>. Prevent Violence and Harassment</a:t>
            </a:r>
          </a:p>
          <a:p>
            <a:r>
              <a:rPr lang="en-US" sz="1800" dirty="0" smtClean="0">
                <a:latin typeface="Verdana" panose="020B0604030504040204" pitchFamily="34" charset="0"/>
                <a:ea typeface="Verdana" panose="020B0604030504040204" pitchFamily="34" charset="0"/>
              </a:rPr>
              <a:t>Women </a:t>
            </a:r>
            <a:r>
              <a:rPr lang="en-US" sz="1800" dirty="0">
                <a:latin typeface="Verdana" panose="020B0604030504040204" pitchFamily="34" charset="0"/>
                <a:ea typeface="Verdana" panose="020B0604030504040204" pitchFamily="34" charset="0"/>
              </a:rPr>
              <a:t>protection centers</a:t>
            </a:r>
            <a:r>
              <a:rPr lang="en-US" sz="1800" dirty="0" smtClean="0">
                <a:latin typeface="Verdana" panose="020B0604030504040204" pitchFamily="34" charset="0"/>
                <a:ea typeface="Verdana" panose="020B0604030504040204" pitchFamily="34" charset="0"/>
              </a:rPr>
              <a:t>: Establish shelters for elderly women facing domestic abuse or neglect.</a:t>
            </a:r>
            <a:endParaRPr lang="en-US" sz="1800" dirty="0">
              <a:latin typeface="Verdana" panose="020B0604030504040204" pitchFamily="34" charset="0"/>
              <a:ea typeface="Verdana" panose="020B0604030504040204" pitchFamily="34" charset="0"/>
            </a:endParaRPr>
          </a:p>
          <a:p>
            <a:r>
              <a:rPr lang="en-US" sz="1800" dirty="0">
                <a:latin typeface="Verdana" panose="020B0604030504040204" pitchFamily="34" charset="0"/>
                <a:ea typeface="Verdana" panose="020B0604030504040204" pitchFamily="34" charset="0"/>
              </a:rPr>
              <a:t>Helplines: Launch a 24/7 helpline for reporting violence, harassment, and property disputes.</a:t>
            </a:r>
          </a:p>
          <a:p>
            <a:r>
              <a:rPr lang="en-US" sz="1800" dirty="0">
                <a:latin typeface="Verdana" panose="020B0604030504040204" pitchFamily="34" charset="0"/>
                <a:ea typeface="Verdana" panose="020B0604030504040204" pitchFamily="34" charset="0"/>
              </a:rPr>
              <a:t>Police training: Train police to handle cases of gender-based violence sensitively and fairly.</a:t>
            </a:r>
          </a:p>
          <a:p>
            <a:r>
              <a:rPr lang="en-US" sz="1800" dirty="0">
                <a:latin typeface="Verdana" panose="020B0604030504040204" pitchFamily="34" charset="0"/>
                <a:ea typeface="Verdana" panose="020B0604030504040204" pitchFamily="34" charset="0"/>
              </a:rPr>
              <a:t>Zero tolerance laws: Enforce strict punishment for domestic violence, honor killings, and harassment.</a:t>
            </a:r>
          </a:p>
          <a:p>
            <a:pPr marL="0" indent="0" algn="just">
              <a:buNone/>
            </a:pPr>
            <a:endParaRPr lang="en-US" sz="1800" dirty="0">
              <a:latin typeface="Verdana" panose="020B0604030504040204" pitchFamily="34" charset="0"/>
              <a:ea typeface="Verdana" panose="020B0604030504040204" pitchFamily="34" charset="0"/>
            </a:endParaRPr>
          </a:p>
          <a:p>
            <a:pPr marL="0" indent="0" algn="just">
              <a:buNone/>
            </a:pPr>
            <a:endParaRPr lang="en-US" sz="1800" dirty="0">
              <a:latin typeface="Verdana" panose="020B0604030504040204" pitchFamily="34" charset="0"/>
              <a:ea typeface="Verdana" panose="020B0604030504040204" pitchFamily="34" charset="0"/>
            </a:endParaRPr>
          </a:p>
          <a:p>
            <a:endParaRPr lang="en-US" sz="1800" dirty="0">
              <a:latin typeface="Verdana" panose="020B0604030504040204" pitchFamily="34" charset="0"/>
              <a:ea typeface="Verdana" panose="020B060403050404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1019</TotalTime>
  <Words>1033</Words>
  <Application>Microsoft Office PowerPoint</Application>
  <PresentationFormat>On-screen Show (4:3)</PresentationFormat>
  <Paragraphs>63</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Andalus</vt:lpstr>
      <vt:lpstr>Arial</vt:lpstr>
      <vt:lpstr>Calibri</vt:lpstr>
      <vt:lpstr>Calibri Light</vt:lpstr>
      <vt:lpstr>Times New Roman</vt:lpstr>
      <vt:lpstr>Verdana</vt:lpstr>
      <vt:lpstr>Office Theme</vt:lpstr>
      <vt:lpstr> Ageing with Inequality: Intersectional Perspectives on Gender and Age Discrimination Against Women in Balochistan” </vt:lpstr>
      <vt:lpstr> Abstract </vt:lpstr>
      <vt:lpstr>What is Discrimination Against Women: </vt:lpstr>
      <vt:lpstr>Types of Discrimination:</vt:lpstr>
      <vt:lpstr>Reason Behind Discriminatory Behavior</vt:lpstr>
      <vt:lpstr> Findings of the Study:</vt:lpstr>
      <vt:lpstr>PowerPoint Presentation</vt:lpstr>
      <vt:lpstr>Recommendations:</vt:lpstr>
      <vt:lpstr>PowerPoint Presentation</vt:lpstr>
      <vt:lpstr>Conclusion:</vt:lpstr>
      <vt:lpstr>THANK YOU!</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WEMP : Module III    Growth and Reflection: Expectations and Goals</dc:title>
  <dc:subject/>
  <dc:creator>Dell</dc:creator>
  <cp:keywords/>
  <dc:description>generated using python-pptx</dc:description>
  <cp:lastModifiedBy>Microsoft account</cp:lastModifiedBy>
  <cp:revision>199</cp:revision>
  <dcterms:created xsi:type="dcterms:W3CDTF">2013-01-27T09:14:16Z</dcterms:created>
  <dcterms:modified xsi:type="dcterms:W3CDTF">2025-09-24T06:14:53Z</dcterms:modified>
  <cp:category/>
</cp:coreProperties>
</file>